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53"/>
  </p:notesMasterIdLst>
  <p:sldIdLst>
    <p:sldId id="256" r:id="rId2"/>
    <p:sldId id="298" r:id="rId3"/>
    <p:sldId id="334" r:id="rId4"/>
    <p:sldId id="299" r:id="rId5"/>
    <p:sldId id="257" r:id="rId6"/>
    <p:sldId id="259" r:id="rId7"/>
    <p:sldId id="265" r:id="rId8"/>
    <p:sldId id="262" r:id="rId9"/>
    <p:sldId id="314" r:id="rId10"/>
    <p:sldId id="324" r:id="rId11"/>
    <p:sldId id="283" r:id="rId12"/>
    <p:sldId id="266" r:id="rId13"/>
    <p:sldId id="267" r:id="rId14"/>
    <p:sldId id="290" r:id="rId15"/>
    <p:sldId id="325" r:id="rId16"/>
    <p:sldId id="336" r:id="rId17"/>
    <p:sldId id="335" r:id="rId18"/>
    <p:sldId id="291" r:id="rId19"/>
    <p:sldId id="341" r:id="rId20"/>
    <p:sldId id="272" r:id="rId21"/>
    <p:sldId id="274" r:id="rId22"/>
    <p:sldId id="327" r:id="rId23"/>
    <p:sldId id="330" r:id="rId24"/>
    <p:sldId id="339" r:id="rId25"/>
    <p:sldId id="273" r:id="rId26"/>
    <p:sldId id="285" r:id="rId27"/>
    <p:sldId id="328" r:id="rId28"/>
    <p:sldId id="340" r:id="rId29"/>
    <p:sldId id="286" r:id="rId30"/>
    <p:sldId id="296" r:id="rId31"/>
    <p:sldId id="311" r:id="rId32"/>
    <p:sldId id="302" r:id="rId33"/>
    <p:sldId id="292" r:id="rId34"/>
    <p:sldId id="303" r:id="rId35"/>
    <p:sldId id="304" r:id="rId36"/>
    <p:sldId id="305" r:id="rId37"/>
    <p:sldId id="306" r:id="rId38"/>
    <p:sldId id="307" r:id="rId39"/>
    <p:sldId id="332" r:id="rId40"/>
    <p:sldId id="338" r:id="rId41"/>
    <p:sldId id="294" r:id="rId42"/>
    <p:sldId id="321" r:id="rId43"/>
    <p:sldId id="293" r:id="rId44"/>
    <p:sldId id="333" r:id="rId45"/>
    <p:sldId id="315" r:id="rId46"/>
    <p:sldId id="318" r:id="rId47"/>
    <p:sldId id="309" r:id="rId48"/>
    <p:sldId id="337" r:id="rId49"/>
    <p:sldId id="275" r:id="rId50"/>
    <p:sldId id="310" r:id="rId51"/>
    <p:sldId id="301" r:id="rId5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mily Backus" initials="EB"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5555"/>
    <a:srgbClr val="CD9A00"/>
    <a:srgbClr val="00A5A5"/>
    <a:srgbClr val="00A200"/>
    <a:srgbClr val="FF00FF"/>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00" autoAdjust="0"/>
    <p:restoredTop sz="97552" autoAdjust="0"/>
  </p:normalViewPr>
  <p:slideViewPr>
    <p:cSldViewPr snapToGrid="0" snapToObjects="1">
      <p:cViewPr>
        <p:scale>
          <a:sx n="125" d="100"/>
          <a:sy n="125" d="100"/>
        </p:scale>
        <p:origin x="-122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09-09-14T16:26:12.218" idx="1">
    <p:pos x="10" y="10"/>
    <p:text>Capped title, switched to IDF black.</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C8044E54-0E7A-DC46-A13A-4F219EAAC5D2}" type="datetimeFigureOut">
              <a:rPr lang="en-US"/>
              <a:pPr>
                <a:defRPr/>
              </a:pPr>
              <a:t>9/24/2014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0472ABA7-2ECA-4747-AD5F-C1C7883309DE}" type="slidenum">
              <a:rPr lang="en-US"/>
              <a:pPr>
                <a:defRPr/>
              </a:pPr>
              <a:t>‹Nr.›</a:t>
            </a:fld>
            <a:endParaRPr lang="en-US"/>
          </a:p>
        </p:txBody>
      </p:sp>
    </p:spTree>
    <p:extLst>
      <p:ext uri="{BB962C8B-B14F-4D97-AF65-F5344CB8AC3E}">
        <p14:creationId xmlns:p14="http://schemas.microsoft.com/office/powerpoint/2010/main" val="3952468630"/>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fontAlgn="base">
              <a:spcBef>
                <a:spcPct val="0"/>
              </a:spcBef>
              <a:spcAft>
                <a:spcPct val="0"/>
              </a:spcAft>
            </a:pPr>
            <a:fld id="{04ED036A-1930-564D-9AE0-E96C6543E98E}" type="slidenum">
              <a:rPr lang="en-US">
                <a:latin typeface="Calibri" charset="0"/>
              </a:rPr>
              <a:pPr fontAlgn="base">
                <a:spcBef>
                  <a:spcPct val="0"/>
                </a:spcBef>
                <a:spcAft>
                  <a:spcPct val="0"/>
                </a:spcAft>
              </a:pPr>
              <a:t>1</a:t>
            </a:fld>
            <a:endParaRPr lang="en-US">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Calibri" charset="0"/>
              </a:rPr>
              <a:t>Whether it’s the battery life of a cell phone or a data center pushing the limits of how many megawatts it can draw from the local substation, power is now the biggest limit computer designers face. So what exactly in the computer is burning up most of the power?</a:t>
            </a: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fontAlgn="base">
              <a:spcBef>
                <a:spcPct val="0"/>
              </a:spcBef>
              <a:spcAft>
                <a:spcPct val="0"/>
              </a:spcAft>
            </a:pPr>
            <a:fld id="{0CC1A172-4BDA-AB4C-A455-C622A2E2D697}" type="slidenum">
              <a:rPr lang="en-US">
                <a:latin typeface="Calibri" charset="0"/>
              </a:rPr>
              <a:pPr fontAlgn="base">
                <a:spcBef>
                  <a:spcPct val="0"/>
                </a:spcBef>
                <a:spcAft>
                  <a:spcPct val="0"/>
                </a:spcAft>
              </a:pPr>
              <a:t>5</a:t>
            </a:fld>
            <a:endParaRPr lang="en-US">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Calibri" charset="0"/>
              </a:rPr>
              <a:t>The surprise is, not the transistors! It’s the WIRES. Communication is now almost all of the parts cost, almost all of the time spent, and almost all of the energy and power consumed! If you swapped very transistor in a current computer for some new magical kind of switching device, like a carbon nanotube transistor, and if it used zero energy and went infinitely fast and didn’t cost anything, you would only improve the computer by a few percent. So the place I started looking for savings was this: For all the bits we move back and forth, how many of them are really necessary? Which brings up…</a:t>
            </a:r>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fontAlgn="base">
              <a:spcBef>
                <a:spcPct val="0"/>
              </a:spcBef>
              <a:spcAft>
                <a:spcPct val="0"/>
              </a:spcAft>
            </a:pPr>
            <a:fld id="{03D4D6F1-F635-3C47-8F17-2F545376B841}" type="slidenum">
              <a:rPr lang="en-US">
                <a:latin typeface="Calibri" charset="0"/>
              </a:rPr>
              <a:pPr fontAlgn="base">
                <a:spcBef>
                  <a:spcPct val="0"/>
                </a:spcBef>
                <a:spcAft>
                  <a:spcPct val="0"/>
                </a:spcAft>
              </a:pPr>
              <a:t>6</a:t>
            </a:fld>
            <a:endParaRPr lang="en-US">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Calibri" charset="0"/>
              </a:rPr>
              <a:t>Having the computer keep track of the scale factor, and being able to express very large and very small numbers, certainly was a huge step forward from only being able to compute with counting numbers. It takes major programming effort to compute with “fixed point” or integer arithmetic, because arithmetic is always overflowing or underflowing. By the way, the computer in the picture is the source of a popular myth that Thomas J. Watson said “I think there is perhaps a market for five computers in the world”. What he actually said to a stockholders meeting was that they did a sales tour for the IBM 701 to twenty customers, expecting perhaps five of them to order one, and actually got orders for eighteen.</a:t>
            </a: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fontAlgn="base">
              <a:spcBef>
                <a:spcPct val="0"/>
              </a:spcBef>
              <a:spcAft>
                <a:spcPct val="0"/>
              </a:spcAft>
            </a:pPr>
            <a:fld id="{143CA363-8552-5143-9BA6-56544B2C1BC8}" type="slidenum">
              <a:rPr lang="en-US">
                <a:latin typeface="Calibri" charset="0"/>
              </a:rPr>
              <a:pPr fontAlgn="base">
                <a:spcBef>
                  <a:spcPct val="0"/>
                </a:spcBef>
                <a:spcAft>
                  <a:spcPct val="0"/>
                </a:spcAft>
              </a:pPr>
              <a:t>7</a:t>
            </a:fld>
            <a:endParaRPr lang="en-US">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atin typeface="Calibri" charset="0"/>
              </a:rPr>
              <a:t>Have you ever seen those old mechanical desk calculators? The computed about one digit of the answer every second, clanking away. A room full of those desk calculators were operated by people, usually women, called “computers”. A room full of computers, the people kind, did all the calculations used for the design of the first atomic bomb in 1945. Funny to think that the US government worries about us shipping powerful computers to other countries because they might allow them to design a nuclear weapon! Anyway, as soon as computers like the IBM 701 became widespread, it was the numerical equivalent of handing a gun to a five-year-old. Programmers gleefully attempted to use textbook algebra to solve problems, and when the answers came out so inaccurate as to be useless, it could take weeks to figure where in the automatic calculation things went wrong.</a:t>
            </a:r>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fontAlgn="base">
              <a:spcBef>
                <a:spcPct val="0"/>
              </a:spcBef>
              <a:spcAft>
                <a:spcPct val="0"/>
              </a:spcAft>
            </a:pPr>
            <a:fld id="{5929B9BB-3FE6-C147-B171-B2A5492080D6}" type="slidenum">
              <a:rPr lang="en-US">
                <a:latin typeface="Calibri" charset="0"/>
              </a:rPr>
              <a:pPr fontAlgn="base">
                <a:spcBef>
                  <a:spcPct val="0"/>
                </a:spcBef>
                <a:spcAft>
                  <a:spcPct val="0"/>
                </a:spcAft>
              </a:pPr>
              <a:t>8</a:t>
            </a:fld>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9367"/>
            <a:ext cx="78486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1"/>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5951F711-DD2E-1346-BB12-045C61EFBD87}" type="datetime2">
              <a:rPr lang="en-US"/>
              <a:pPr>
                <a:defRPr/>
              </a:pPr>
              <a:t>Wednesday, September 24, 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3E8496D-E132-814E-8E86-FA9106B2E8F9}" type="slidenum">
              <a:rPr lang="en-US"/>
              <a:pPr>
                <a:defRPr/>
              </a:pPr>
              <a:t>‹Nr.›</a:t>
            </a:fld>
            <a:endParaRPr lang="en-US"/>
          </a:p>
        </p:txBody>
      </p:sp>
    </p:spTree>
    <p:extLst>
      <p:ext uri="{BB962C8B-B14F-4D97-AF65-F5344CB8AC3E}">
        <p14:creationId xmlns:p14="http://schemas.microsoft.com/office/powerpoint/2010/main" val="3226338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F4ECE42-6089-784D-9DFB-CA5F7BB873EF}" type="datetime2">
              <a:rPr lang="en-US"/>
              <a:pPr>
                <a:defRPr/>
              </a:pPr>
              <a:t>Wednesday, September 24, 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8E047F2-02C8-2E4E-85B3-73AE6199ACC2}" type="slidenum">
              <a:rPr lang="en-US"/>
              <a:pPr>
                <a:defRPr/>
              </a:pPr>
              <a:t>‹Nr.›</a:t>
            </a:fld>
            <a:endParaRPr lang="en-US" dirty="0"/>
          </a:p>
        </p:txBody>
      </p:sp>
    </p:spTree>
    <p:extLst>
      <p:ext uri="{BB962C8B-B14F-4D97-AF65-F5344CB8AC3E}">
        <p14:creationId xmlns:p14="http://schemas.microsoft.com/office/powerpoint/2010/main" val="1206186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276F44C9-948F-C44E-8D70-A4BA95F357CB}" type="datetime2">
              <a:rPr lang="en-US"/>
              <a:pPr>
                <a:defRPr/>
              </a:pPr>
              <a:t>Wednesday, September 24, 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8397C8-2A0A-E24F-8767-0E778591A984}" type="slidenum">
              <a:rPr lang="en-US"/>
              <a:pPr>
                <a:defRPr/>
              </a:pPr>
              <a:t>‹Nr.›</a:t>
            </a:fld>
            <a:endParaRPr lang="en-US" dirty="0"/>
          </a:p>
        </p:txBody>
      </p:sp>
    </p:spTree>
    <p:extLst>
      <p:ext uri="{BB962C8B-B14F-4D97-AF65-F5344CB8AC3E}">
        <p14:creationId xmlns:p14="http://schemas.microsoft.com/office/powerpoint/2010/main" val="1869838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1E6D992-5CD6-384C-BFBA-1E91EB65899B}" type="datetime2">
              <a:rPr lang="en-US"/>
              <a:pPr>
                <a:defRPr/>
              </a:pPr>
              <a:t>Wednesday, September 24, 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B9A24DB-4099-6240-9598-E6B1611FA52F}" type="slidenum">
              <a:rPr lang="en-US"/>
              <a:pPr>
                <a:defRPr/>
              </a:pPr>
              <a:t>‹Nr.›</a:t>
            </a:fld>
            <a:endParaRPr lang="en-US" dirty="0"/>
          </a:p>
        </p:txBody>
      </p:sp>
    </p:spTree>
    <p:extLst>
      <p:ext uri="{BB962C8B-B14F-4D97-AF65-F5344CB8AC3E}">
        <p14:creationId xmlns:p14="http://schemas.microsoft.com/office/powerpoint/2010/main" val="1640395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9518"/>
            <a:ext cx="7848600" cy="211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1"/>
            <a:ext cx="7772400" cy="2200275"/>
          </a:xfrm>
        </p:spPr>
        <p:txBody>
          <a:bodyPr anchor="b"/>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5"/>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2F12382-8C42-5E4A-9484-ED8843EE7DC7}" type="datetime2">
              <a:rPr lang="en-US"/>
              <a:pPr>
                <a:defRPr/>
              </a:pPr>
              <a:t>Wednesday, September 24, 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04CE45C-7811-544A-B53C-E71B09F77D6F}" type="slidenum">
              <a:rPr lang="en-US"/>
              <a:pPr>
                <a:defRPr/>
              </a:pPr>
              <a:t>‹Nr.›</a:t>
            </a:fld>
            <a:endParaRPr lang="en-US"/>
          </a:p>
        </p:txBody>
      </p:sp>
    </p:spTree>
    <p:extLst>
      <p:ext uri="{BB962C8B-B14F-4D97-AF65-F5344CB8AC3E}">
        <p14:creationId xmlns:p14="http://schemas.microsoft.com/office/powerpoint/2010/main" val="337960188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205843D1-2981-824D-B1D4-017086098CAF}" type="datetime2">
              <a:rPr lang="en-US"/>
              <a:pPr>
                <a:defRPr/>
              </a:pPr>
              <a:t>Wednesday, September 24, 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8F2E484-F25E-794F-ACF2-279175BFE479}" type="slidenum">
              <a:rPr lang="en-US"/>
              <a:pPr>
                <a:defRPr/>
              </a:pPr>
              <a:t>‹Nr.›</a:t>
            </a:fld>
            <a:endParaRPr lang="en-US" dirty="0"/>
          </a:p>
        </p:txBody>
      </p:sp>
    </p:spTree>
    <p:extLst>
      <p:ext uri="{BB962C8B-B14F-4D97-AF65-F5344CB8AC3E}">
        <p14:creationId xmlns:p14="http://schemas.microsoft.com/office/powerpoint/2010/main" val="1402883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003" y="4045215"/>
            <a:ext cx="4709583"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3"/>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3"/>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85A9A07C-5A21-1145-82C7-4E7D1C97470B}" type="datetime2">
              <a:rPr lang="en-US"/>
              <a:pPr>
                <a:defRPr/>
              </a:pPr>
              <a:t>Wednesday, September 24, 2014</a:t>
            </a:fld>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D951C528-A905-234A-B3DB-4547B8E46FA7}" type="slidenum">
              <a:rPr lang="en-US"/>
              <a:pPr>
                <a:defRPr/>
              </a:pPr>
              <a:t>‹Nr.›</a:t>
            </a:fld>
            <a:endParaRPr lang="en-US"/>
          </a:p>
        </p:txBody>
      </p:sp>
    </p:spTree>
    <p:extLst>
      <p:ext uri="{BB962C8B-B14F-4D97-AF65-F5344CB8AC3E}">
        <p14:creationId xmlns:p14="http://schemas.microsoft.com/office/powerpoint/2010/main" val="3394896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2772299-6323-A646-9CD7-5FF62BDBB934}" type="datetime2">
              <a:rPr lang="en-US"/>
              <a:pPr>
                <a:defRPr/>
              </a:pPr>
              <a:t>Wednesday, September 24, 2014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030ADBA-60EB-4649-9F8F-02776113B34B}" type="slidenum">
              <a:rPr lang="en-US"/>
              <a:pPr>
                <a:defRPr/>
              </a:pPr>
              <a:t>‹Nr.›</a:t>
            </a:fld>
            <a:endParaRPr lang="en-US" dirty="0"/>
          </a:p>
        </p:txBody>
      </p:sp>
    </p:spTree>
    <p:extLst>
      <p:ext uri="{BB962C8B-B14F-4D97-AF65-F5344CB8AC3E}">
        <p14:creationId xmlns:p14="http://schemas.microsoft.com/office/powerpoint/2010/main" val="2769968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EA529D1-6E52-2D4F-A9EC-5AB90919DBBF}" type="datetime2">
              <a:rPr lang="en-US"/>
              <a:pPr>
                <a:defRPr/>
              </a:pPr>
              <a:t>Wednesday, September 24, 2014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9C35541-4401-9248-ADC2-6982F584B0A5}" type="slidenum">
              <a:rPr lang="en-US"/>
              <a:pPr>
                <a:defRPr/>
              </a:pPr>
              <a:t>‹Nr.›</a:t>
            </a:fld>
            <a:endParaRPr lang="en-US" dirty="0"/>
          </a:p>
        </p:txBody>
      </p:sp>
    </p:spTree>
    <p:extLst>
      <p:ext uri="{BB962C8B-B14F-4D97-AF65-F5344CB8AC3E}">
        <p14:creationId xmlns:p14="http://schemas.microsoft.com/office/powerpoint/2010/main" val="3275736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2965" y="3579549"/>
            <a:ext cx="5577417"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4"/>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AD432564-E321-2949-98FC-C333D8503C6C}" type="datetime2">
              <a:rPr lang="en-US"/>
              <a:pPr>
                <a:defRPr/>
              </a:pPr>
              <a:t>Wednesday, September 24, 2014</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7A62C870-4BD1-554F-AB02-525235F5AEB4}" type="slidenum">
              <a:rPr lang="en-US"/>
              <a:pPr>
                <a:defRPr/>
              </a:pPr>
              <a:t>‹Nr.›</a:t>
            </a:fld>
            <a:endParaRPr lang="en-US"/>
          </a:p>
        </p:txBody>
      </p:sp>
    </p:spTree>
    <p:extLst>
      <p:ext uri="{BB962C8B-B14F-4D97-AF65-F5344CB8AC3E}">
        <p14:creationId xmlns:p14="http://schemas.microsoft.com/office/powerpoint/2010/main" val="3634090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1D35714-D676-004A-B933-D1828E1923D9}" type="datetime2">
              <a:rPr lang="en-US"/>
              <a:pPr>
                <a:defRPr/>
              </a:pPr>
              <a:t>Wednesday, September 24, 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628C248-6490-394E-B789-3FA31333387B}" type="slidenum">
              <a:rPr lang="en-US"/>
              <a:pPr>
                <a:defRPr/>
              </a:pPr>
              <a:t>‹Nr.›</a:t>
            </a:fld>
            <a:endParaRPr lang="en-US" dirty="0"/>
          </a:p>
        </p:txBody>
      </p:sp>
    </p:spTree>
    <p:extLst>
      <p:ext uri="{BB962C8B-B14F-4D97-AF65-F5344CB8AC3E}">
        <p14:creationId xmlns:p14="http://schemas.microsoft.com/office/powerpoint/2010/main" val="3078814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13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028"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0" y="0"/>
            <a:ext cx="9144000" cy="36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Date Placeholder 3"/>
          <p:cNvSpPr>
            <a:spLocks noGrp="1"/>
          </p:cNvSpPr>
          <p:nvPr>
            <p:ph type="dt" sz="half" idx="2"/>
          </p:nvPr>
        </p:nvSpPr>
        <p:spPr>
          <a:xfrm>
            <a:off x="457200" y="19051"/>
            <a:ext cx="2895600" cy="328083"/>
          </a:xfrm>
          <a:prstGeom prst="rect">
            <a:avLst/>
          </a:prstGeom>
        </p:spPr>
        <p:txBody>
          <a:bodyPr vert="horz" lIns="91440" tIns="45720" rIns="91440" bIns="45720" rtlCol="0" anchor="ctr"/>
          <a:lstStyle>
            <a:lvl1pPr algn="l" fontAlgn="auto">
              <a:spcBef>
                <a:spcPts val="0"/>
              </a:spcBef>
              <a:spcAft>
                <a:spcPts val="0"/>
              </a:spcAft>
              <a:defRPr sz="1200" smtClean="0">
                <a:solidFill>
                  <a:srgbClr val="FFFFFF"/>
                </a:solidFill>
                <a:latin typeface="+mn-lt"/>
                <a:ea typeface="+mn-ea"/>
                <a:cs typeface="+mn-cs"/>
              </a:defRPr>
            </a:lvl1pPr>
          </a:lstStyle>
          <a:p>
            <a:pPr>
              <a:defRPr/>
            </a:pPr>
            <a:fld id="{77715026-A162-9B41-AAF9-EF800A5636BC}" type="datetime2">
              <a:rPr lang="en-US"/>
              <a:pPr>
                <a:defRPr/>
              </a:pPr>
              <a:t>Wednesday, September 24, 2014</a:t>
            </a:fld>
            <a:endParaRPr lang="en-US" dirty="0"/>
          </a:p>
        </p:txBody>
      </p:sp>
      <p:sp>
        <p:nvSpPr>
          <p:cNvPr id="5" name="Footer Placeholder 4"/>
          <p:cNvSpPr>
            <a:spLocks noGrp="1"/>
          </p:cNvSpPr>
          <p:nvPr>
            <p:ph type="ftr" sz="quarter" idx="3"/>
          </p:nvPr>
        </p:nvSpPr>
        <p:spPr>
          <a:xfrm>
            <a:off x="3429000" y="19051"/>
            <a:ext cx="4114800" cy="328083"/>
          </a:xfrm>
          <a:prstGeom prst="rect">
            <a:avLst/>
          </a:prstGeom>
        </p:spPr>
        <p:txBody>
          <a:bodyPr vert="horz" lIns="91440" tIns="45720" rIns="91440" bIns="45720" rtlCol="0" anchor="ctr"/>
          <a:lstStyle>
            <a:lvl1pPr algn="r" fontAlgn="auto">
              <a:spcBef>
                <a:spcPts val="0"/>
              </a:spcBef>
              <a:spcAft>
                <a:spcPts val="0"/>
              </a:spcAft>
              <a:defRPr sz="1200" dirty="0">
                <a:solidFill>
                  <a:srgbClr val="FFFFFF"/>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7620000" y="19051"/>
            <a:ext cx="1066800" cy="328083"/>
          </a:xfrm>
          <a:prstGeom prst="rect">
            <a:avLst/>
          </a:prstGeom>
        </p:spPr>
        <p:txBody>
          <a:bodyPr vert="horz" lIns="91440" tIns="45720" rIns="91440" bIns="45720" rtlCol="0" anchor="ctr"/>
          <a:lstStyle>
            <a:lvl1pPr algn="l" fontAlgn="auto">
              <a:spcBef>
                <a:spcPts val="0"/>
              </a:spcBef>
              <a:spcAft>
                <a:spcPts val="0"/>
              </a:spcAft>
              <a:defRPr sz="1400" b="1" smtClean="0">
                <a:solidFill>
                  <a:srgbClr val="FFFFFF"/>
                </a:solidFill>
                <a:latin typeface="+mn-lt"/>
                <a:ea typeface="+mn-ea"/>
                <a:cs typeface="+mn-cs"/>
              </a:defRPr>
            </a:lvl1pPr>
          </a:lstStyle>
          <a:p>
            <a:pPr>
              <a:defRPr/>
            </a:pPr>
            <a:fld id="{D9220536-371B-8D40-8CF4-EC824348DD5A}" type="slidenum">
              <a:rPr lang="en-US"/>
              <a:pPr>
                <a:defRPr/>
              </a:pPr>
              <a:t>‹Nr.›</a:t>
            </a:fld>
            <a:endParaRPr lang="en-US" dirty="0"/>
          </a:p>
        </p:txBody>
      </p:sp>
      <p:sp>
        <p:nvSpPr>
          <p:cNvPr id="3" name="TextBox 2"/>
          <p:cNvSpPr txBox="1"/>
          <p:nvPr userDrawn="1"/>
        </p:nvSpPr>
        <p:spPr>
          <a:xfrm>
            <a:off x="40640" y="6590453"/>
            <a:ext cx="2053360" cy="230832"/>
          </a:xfrm>
          <a:prstGeom prst="rect">
            <a:avLst/>
          </a:prstGeom>
          <a:noFill/>
        </p:spPr>
        <p:txBody>
          <a:bodyPr wrap="none" rtlCol="0">
            <a:spAutoFit/>
          </a:bodyPr>
          <a:lstStyle/>
          <a:p>
            <a:r>
              <a:rPr lang="en-US" sz="900" dirty="0" smtClean="0"/>
              <a:t>Copyright</a:t>
            </a:r>
            <a:r>
              <a:rPr lang="en-US" sz="900" baseline="0" dirty="0" smtClean="0"/>
              <a:t> © 2014 John L. Gustafson</a:t>
            </a:r>
            <a:endParaRPr lang="en-US" sz="900" dirty="0"/>
          </a:p>
        </p:txBody>
      </p:sp>
    </p:spTree>
  </p:cSld>
  <p:clrMap bg1="lt1" tx1="dk1" bg2="lt2" tx2="dk2" accent1="accent1" accent2="accent2" accent3="accent3" accent4="accent4" accent5="accent5" accent6="accent6" hlink="hlink" folHlink="folHlink"/>
  <p:sldLayoutIdLst>
    <p:sldLayoutId id="2147483983" r:id="rId1"/>
    <p:sldLayoutId id="2147483976" r:id="rId2"/>
    <p:sldLayoutId id="2147483984" r:id="rId3"/>
    <p:sldLayoutId id="2147483977" r:id="rId4"/>
    <p:sldLayoutId id="2147483985" r:id="rId5"/>
    <p:sldLayoutId id="2147483978" r:id="rId6"/>
    <p:sldLayoutId id="2147483979" r:id="rId7"/>
    <p:sldLayoutId id="2147483986" r:id="rId8"/>
    <p:sldLayoutId id="2147483980" r:id="rId9"/>
    <p:sldLayoutId id="2147483981" r:id="rId10"/>
    <p:sldLayoutId id="2147483982" r:id="rId11"/>
  </p:sldLayoutIdLst>
  <p:timing>
    <p:tnLst>
      <p:par>
        <p:cTn id="1" dur="indefinite" restart="never" nodeType="tmRoot"/>
      </p:par>
    </p:tnLst>
  </p:timing>
  <p:hf sldNum="0" hdr="0" ftr="0" dt="0"/>
  <p:txStyles>
    <p:titleStyle>
      <a:lvl1pPr algn="l" rtl="0" fontAlgn="base">
        <a:spcBef>
          <a:spcPct val="0"/>
        </a:spcBef>
        <a:spcAft>
          <a:spcPct val="0"/>
        </a:spcAft>
        <a:defRPr sz="4000" kern="1200" spc="-100">
          <a:solidFill>
            <a:schemeClr val="tx2"/>
          </a:solidFill>
          <a:latin typeface="+mj-lt"/>
          <a:ea typeface="ＭＳ Ｐゴシック" charset="0"/>
          <a:cs typeface="ＭＳ Ｐゴシック" charset="0"/>
        </a:defRPr>
      </a:lvl1pPr>
      <a:lvl2pPr algn="l" rtl="0" fontAlgn="base">
        <a:spcBef>
          <a:spcPct val="0"/>
        </a:spcBef>
        <a:spcAft>
          <a:spcPct val="0"/>
        </a:spcAft>
        <a:defRPr sz="4000">
          <a:solidFill>
            <a:schemeClr val="tx2"/>
          </a:solidFill>
          <a:latin typeface="Arial" charset="0"/>
          <a:ea typeface="ＭＳ Ｐゴシック" charset="0"/>
          <a:cs typeface="ＭＳ Ｐゴシック" charset="0"/>
        </a:defRPr>
      </a:lvl2pPr>
      <a:lvl3pPr algn="l" rtl="0" fontAlgn="base">
        <a:spcBef>
          <a:spcPct val="0"/>
        </a:spcBef>
        <a:spcAft>
          <a:spcPct val="0"/>
        </a:spcAft>
        <a:defRPr sz="4000">
          <a:solidFill>
            <a:schemeClr val="tx2"/>
          </a:solidFill>
          <a:latin typeface="Arial" charset="0"/>
          <a:ea typeface="ＭＳ Ｐゴシック" charset="0"/>
          <a:cs typeface="ＭＳ Ｐゴシック" charset="0"/>
        </a:defRPr>
      </a:lvl3pPr>
      <a:lvl4pPr algn="l" rtl="0" fontAlgn="base">
        <a:spcBef>
          <a:spcPct val="0"/>
        </a:spcBef>
        <a:spcAft>
          <a:spcPct val="0"/>
        </a:spcAft>
        <a:defRPr sz="4000">
          <a:solidFill>
            <a:schemeClr val="tx2"/>
          </a:solidFill>
          <a:latin typeface="Arial" charset="0"/>
          <a:ea typeface="ＭＳ Ｐゴシック" charset="0"/>
          <a:cs typeface="ＭＳ Ｐゴシック" charset="0"/>
        </a:defRPr>
      </a:lvl4pPr>
      <a:lvl5pPr algn="l" rtl="0" fontAlgn="base">
        <a:spcBef>
          <a:spcPct val="0"/>
        </a:spcBef>
        <a:spcAft>
          <a:spcPct val="0"/>
        </a:spcAft>
        <a:defRPr sz="40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Arial" charset="0"/>
          <a:ea typeface="ＭＳ Ｐゴシック" charset="0"/>
          <a:cs typeface="ＭＳ Ｐゴシック" charset="0"/>
        </a:defRPr>
      </a:lvl6pPr>
      <a:lvl7pPr marL="914400" algn="l" rtl="0" fontAlgn="base">
        <a:spcBef>
          <a:spcPct val="0"/>
        </a:spcBef>
        <a:spcAft>
          <a:spcPct val="0"/>
        </a:spcAft>
        <a:defRPr sz="4000">
          <a:solidFill>
            <a:schemeClr val="tx2"/>
          </a:solidFill>
          <a:latin typeface="Arial" charset="0"/>
          <a:ea typeface="ＭＳ Ｐゴシック" charset="0"/>
          <a:cs typeface="ＭＳ Ｐゴシック" charset="0"/>
        </a:defRPr>
      </a:lvl7pPr>
      <a:lvl8pPr marL="1371600" algn="l" rtl="0" fontAlgn="base">
        <a:spcBef>
          <a:spcPct val="0"/>
        </a:spcBef>
        <a:spcAft>
          <a:spcPct val="0"/>
        </a:spcAft>
        <a:defRPr sz="4000">
          <a:solidFill>
            <a:schemeClr val="tx2"/>
          </a:solidFill>
          <a:latin typeface="Arial" charset="0"/>
          <a:ea typeface="ＭＳ Ｐゴシック" charset="0"/>
          <a:cs typeface="ＭＳ Ｐゴシック" charset="0"/>
        </a:defRPr>
      </a:lvl8pPr>
      <a:lvl9pPr marL="1828800" algn="l" rtl="0" fontAlgn="base">
        <a:spcBef>
          <a:spcPct val="0"/>
        </a:spcBef>
        <a:spcAft>
          <a:spcPct val="0"/>
        </a:spcAft>
        <a:defRPr sz="4000">
          <a:solidFill>
            <a:schemeClr val="tx2"/>
          </a:solidFill>
          <a:latin typeface="Arial" charset="0"/>
          <a:ea typeface="ＭＳ Ｐゴシック" charset="0"/>
          <a:cs typeface="ＭＳ Ｐゴシック" charset="0"/>
        </a:defRPr>
      </a:lvl9pPr>
    </p:titleStyle>
    <p:bodyStyle>
      <a:lvl1pPr marL="182563" indent="-182563" algn="l" rtl="0" fontAlgn="base">
        <a:spcBef>
          <a:spcPct val="20000"/>
        </a:spcBef>
        <a:spcAft>
          <a:spcPct val="0"/>
        </a:spcAft>
        <a:buClr>
          <a:schemeClr val="accent1"/>
        </a:buClr>
        <a:buSzPct val="85000"/>
        <a:buFont typeface="Arial" charset="0"/>
        <a:buChar char="•"/>
        <a:defRPr sz="2400" kern="1200">
          <a:solidFill>
            <a:schemeClr val="tx1"/>
          </a:solidFill>
          <a:latin typeface="+mn-lt"/>
          <a:ea typeface="ＭＳ Ｐゴシック" charset="0"/>
          <a:cs typeface="ＭＳ Ｐゴシック" charset="0"/>
        </a:defRPr>
      </a:lvl1pPr>
      <a:lvl2pPr marL="457200" indent="-182563" algn="l" rtl="0" fontAlgn="base">
        <a:spcBef>
          <a:spcPct val="20000"/>
        </a:spcBef>
        <a:spcAft>
          <a:spcPct val="0"/>
        </a:spcAft>
        <a:buClr>
          <a:schemeClr val="accent1"/>
        </a:buClr>
        <a:buSzPct val="85000"/>
        <a:buFont typeface="Arial" charset="0"/>
        <a:buChar char="•"/>
        <a:defRPr sz="2000" kern="1200">
          <a:solidFill>
            <a:schemeClr val="tx1"/>
          </a:solidFill>
          <a:latin typeface="+mn-lt"/>
          <a:ea typeface="ＭＳ Ｐゴシック" charset="0"/>
          <a:cs typeface="+mn-cs"/>
        </a:defRPr>
      </a:lvl2pPr>
      <a:lvl3pPr marL="730250" indent="-182563" algn="l" rtl="0" fontAlgn="base">
        <a:spcBef>
          <a:spcPct val="20000"/>
        </a:spcBef>
        <a:spcAft>
          <a:spcPct val="0"/>
        </a:spcAft>
        <a:buClr>
          <a:schemeClr val="accent1"/>
        </a:buClr>
        <a:buSzPct val="90000"/>
        <a:buFont typeface="Arial" charset="0"/>
        <a:buChar char="•"/>
        <a:defRPr kern="1200">
          <a:solidFill>
            <a:schemeClr val="tx1"/>
          </a:solidFill>
          <a:latin typeface="+mn-lt"/>
          <a:ea typeface="ＭＳ Ｐゴシック" charset="0"/>
          <a:cs typeface="+mn-cs"/>
        </a:defRPr>
      </a:lvl3pPr>
      <a:lvl4pPr marL="1004888" indent="-182563" algn="l" rtl="0" fontAlgn="base">
        <a:spcBef>
          <a:spcPct val="20000"/>
        </a:spcBef>
        <a:spcAft>
          <a:spcPct val="0"/>
        </a:spcAft>
        <a:buClr>
          <a:schemeClr val="accent1"/>
        </a:buClr>
        <a:buFont typeface="Arial" charset="0"/>
        <a:buChar char="•"/>
        <a:defRPr sz="1600" kern="1200">
          <a:solidFill>
            <a:schemeClr val="tx1"/>
          </a:solidFill>
          <a:latin typeface="+mn-lt"/>
          <a:ea typeface="ＭＳ Ｐゴシック" charset="0"/>
          <a:cs typeface="+mn-cs"/>
        </a:defRPr>
      </a:lvl4pPr>
      <a:lvl5pPr marL="1187450" indent="-136525" algn="l" rtl="0" fontAlgn="base">
        <a:spcBef>
          <a:spcPct val="20000"/>
        </a:spcBef>
        <a:spcAft>
          <a:spcPct val="0"/>
        </a:spcAft>
        <a:buClr>
          <a:schemeClr val="accent1"/>
        </a:buClr>
        <a:buSzPct val="100000"/>
        <a:buFont typeface="Arial" charset="0"/>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1.emf"/><Relationship Id="rId4" Type="http://schemas.openxmlformats.org/officeDocument/2006/relationships/oleObject" Target="../embeddings/oleObject1.bin"/></Relationships>
</file>

<file path=ppt/slides/_rels/slide3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3.png"/><Relationship Id="rId5" Type="http://schemas.openxmlformats.org/officeDocument/2006/relationships/image" Target="../media/image52.jpeg"/><Relationship Id="rId4" Type="http://schemas.openxmlformats.org/officeDocument/2006/relationships/image" Target="../media/image51.emf"/></Relationships>
</file>

<file path=ppt/slides/_rels/slide4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1"/>
            <a:ext cx="7848600" cy="1928284"/>
          </a:xfrm>
        </p:spPr>
        <p:txBody>
          <a:bodyPr/>
          <a:lstStyle/>
          <a:p>
            <a:pPr fontAlgn="auto">
              <a:spcAft>
                <a:spcPts val="0"/>
              </a:spcAft>
              <a:defRPr/>
            </a:pPr>
            <a:r>
              <a:rPr lang="en-US" sz="3600" dirty="0" smtClean="0">
                <a:ea typeface="+mj-ea"/>
                <a:cs typeface="+mj-cs"/>
              </a:rPr>
              <a:t>An Energy-Efficient and Massively Parallel Approach to Valid Numerics</a:t>
            </a:r>
            <a:endParaRPr lang="en-US" sz="3600" dirty="0">
              <a:ea typeface="+mj-ea"/>
              <a:cs typeface="+mj-cs"/>
            </a:endParaRPr>
          </a:p>
        </p:txBody>
      </p:sp>
      <p:sp>
        <p:nvSpPr>
          <p:cNvPr id="3" name="Subtitle 2"/>
          <p:cNvSpPr>
            <a:spLocks noGrp="1"/>
          </p:cNvSpPr>
          <p:nvPr>
            <p:ph type="subTitle" idx="1"/>
          </p:nvPr>
        </p:nvSpPr>
        <p:spPr>
          <a:xfrm>
            <a:off x="685800" y="3098801"/>
            <a:ext cx="7848600" cy="2520951"/>
          </a:xfrm>
        </p:spPr>
        <p:txBody>
          <a:bodyPr rtlCol="0">
            <a:normAutofit/>
          </a:bodyPr>
          <a:lstStyle/>
          <a:p>
            <a:pPr fontAlgn="auto">
              <a:spcAft>
                <a:spcPts val="0"/>
              </a:spcAft>
              <a:buFont typeface="Arial" pitchFamily="34" charset="0"/>
              <a:buNone/>
              <a:defRPr/>
            </a:pPr>
            <a:endParaRPr lang="en-US" dirty="0">
              <a:ea typeface="+mn-ea"/>
              <a:cs typeface="+mn-cs"/>
            </a:endParaRPr>
          </a:p>
          <a:p>
            <a:pPr fontAlgn="auto">
              <a:spcAft>
                <a:spcPts val="0"/>
              </a:spcAft>
              <a:buFont typeface="Arial" pitchFamily="34" charset="0"/>
              <a:buNone/>
              <a:defRPr/>
            </a:pPr>
            <a:r>
              <a:rPr lang="en-US" sz="3400" dirty="0" smtClean="0">
                <a:ea typeface="+mn-ea"/>
                <a:cs typeface="+mn-cs"/>
              </a:rPr>
              <a:t>John L. Gustafson, Ph.D.</a:t>
            </a:r>
          </a:p>
          <a:p>
            <a:pPr fontAlgn="auto">
              <a:spcAft>
                <a:spcPts val="0"/>
              </a:spcAft>
              <a:buFont typeface="Arial" pitchFamily="34" charset="0"/>
              <a:buNone/>
              <a:defRPr/>
            </a:pPr>
            <a:r>
              <a:rPr lang="en-US" i="1" dirty="0" smtClean="0">
                <a:ea typeface="+mn-ea"/>
                <a:cs typeface="+mn-cs"/>
              </a:rPr>
              <a:t>CTO, Ceranovo</a:t>
            </a:r>
          </a:p>
          <a:p>
            <a:pPr fontAlgn="auto">
              <a:spcAft>
                <a:spcPts val="0"/>
              </a:spcAft>
              <a:buFont typeface="Arial" pitchFamily="34" charset="0"/>
              <a:buNone/>
              <a:defRPr/>
            </a:pPr>
            <a:r>
              <a:rPr lang="en-US" sz="1900" i="1" dirty="0" smtClean="0">
                <a:ea typeface="+mn-ea"/>
                <a:cs typeface="+mn-cs"/>
              </a:rPr>
              <a:t>Director, Massively Parallel Technologies, Etaphase,</a:t>
            </a:r>
          </a:p>
          <a:p>
            <a:pPr fontAlgn="auto">
              <a:spcAft>
                <a:spcPts val="0"/>
              </a:spcAft>
              <a:buFont typeface="Arial" pitchFamily="34" charset="0"/>
              <a:buNone/>
              <a:defRPr/>
            </a:pPr>
            <a:r>
              <a:rPr lang="en-US" sz="1900" i="1" dirty="0" smtClean="0">
                <a:ea typeface="+mn-ea"/>
                <a:cs typeface="+mn-cs"/>
              </a:rPr>
              <a:t>Clustered Systems</a:t>
            </a:r>
            <a:endParaRPr lang="en-US" sz="1900" i="1" dirty="0">
              <a:ea typeface="+mn-ea"/>
              <a:cs typeface="+mn-cs"/>
            </a:endParaRPr>
          </a:p>
        </p:txBody>
      </p:sp>
      <p:pic>
        <p:nvPicPr>
          <p:cNvPr id="6147" name="Picture 4" descr="CeranovoLogo-signatur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7013" y="6042872"/>
            <a:ext cx="1828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5" descr="MassivelyParallelLogo.eps"/>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725739" y="5865072"/>
            <a:ext cx="107442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6" descr="Etaphase-Logo.pn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926014" y="6179016"/>
            <a:ext cx="1429512" cy="295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7" descr="ClusteredSystems-Logo.jpg"/>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481888" y="6035882"/>
            <a:ext cx="1394460" cy="438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This is just… sad.</a:t>
            </a:r>
            <a:endParaRPr lang="en-US" dirty="0"/>
          </a:p>
        </p:txBody>
      </p:sp>
      <p:pic>
        <p:nvPicPr>
          <p:cNvPr id="12" name="Picture 11" descr="Receipt.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46930" y="1781080"/>
            <a:ext cx="6650140" cy="4555043"/>
          </a:xfrm>
          <a:prstGeom prst="rect">
            <a:avLst/>
          </a:prstGeom>
        </p:spPr>
      </p:pic>
    </p:spTree>
    <p:extLst>
      <p:ext uri="{BB962C8B-B14F-4D97-AF65-F5344CB8AC3E}">
        <p14:creationId xmlns:p14="http://schemas.microsoft.com/office/powerpoint/2010/main" val="40868510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Floats </a:t>
            </a:r>
            <a:r>
              <a:rPr lang="en-US" i="1" dirty="0" smtClean="0"/>
              <a:t>prevent use of parallelism</a:t>
            </a:r>
            <a:endParaRPr lang="en-US" i="1" dirty="0"/>
          </a:p>
        </p:txBody>
      </p:sp>
      <p:sp>
        <p:nvSpPr>
          <p:cNvPr id="3" name="Content Placeholder 2"/>
          <p:cNvSpPr>
            <a:spLocks noGrp="1"/>
          </p:cNvSpPr>
          <p:nvPr>
            <p:ph idx="1"/>
          </p:nvPr>
        </p:nvSpPr>
        <p:spPr/>
        <p:txBody>
          <a:bodyPr/>
          <a:lstStyle/>
          <a:p>
            <a:r>
              <a:rPr lang="en-US" dirty="0" smtClean="0"/>
              <a:t>No associative property for floats</a:t>
            </a:r>
          </a:p>
          <a:p>
            <a:r>
              <a:rPr lang="en-US" dirty="0" smtClean="0"/>
              <a:t>(</a:t>
            </a:r>
            <a:r>
              <a:rPr lang="en-US" i="1" dirty="0" smtClean="0"/>
              <a:t>a </a:t>
            </a:r>
            <a:r>
              <a:rPr lang="en-US" dirty="0" smtClean="0"/>
              <a:t>+ </a:t>
            </a:r>
            <a:r>
              <a:rPr lang="en-US" i="1" dirty="0" smtClean="0"/>
              <a:t>b</a:t>
            </a:r>
            <a:r>
              <a:rPr lang="en-US" dirty="0" smtClean="0"/>
              <a:t>) + (</a:t>
            </a:r>
            <a:r>
              <a:rPr lang="en-US" i="1" dirty="0" smtClean="0"/>
              <a:t>c </a:t>
            </a:r>
            <a:r>
              <a:rPr lang="en-US" dirty="0" smtClean="0"/>
              <a:t>+ </a:t>
            </a:r>
            <a:r>
              <a:rPr lang="en-US" i="1" dirty="0" smtClean="0"/>
              <a:t>d</a:t>
            </a:r>
            <a:r>
              <a:rPr lang="en-US" dirty="0" smtClean="0"/>
              <a:t>) (parallel) ≠ ((</a:t>
            </a:r>
            <a:r>
              <a:rPr lang="en-US" i="1" dirty="0" smtClean="0"/>
              <a:t>a</a:t>
            </a:r>
            <a:r>
              <a:rPr lang="en-US" dirty="0" smtClean="0"/>
              <a:t> + </a:t>
            </a:r>
            <a:r>
              <a:rPr lang="en-US" i="1" dirty="0" smtClean="0"/>
              <a:t>b</a:t>
            </a:r>
            <a:r>
              <a:rPr lang="en-US" dirty="0" smtClean="0"/>
              <a:t>) + </a:t>
            </a:r>
            <a:r>
              <a:rPr lang="en-US" i="1" dirty="0" smtClean="0"/>
              <a:t>c</a:t>
            </a:r>
            <a:r>
              <a:rPr lang="en-US" dirty="0" smtClean="0"/>
              <a:t>) + </a:t>
            </a:r>
            <a:r>
              <a:rPr lang="en-US" i="1" dirty="0" smtClean="0"/>
              <a:t>d</a:t>
            </a:r>
            <a:r>
              <a:rPr lang="en-US" dirty="0" smtClean="0"/>
              <a:t> (serial)</a:t>
            </a:r>
          </a:p>
          <a:p>
            <a:r>
              <a:rPr lang="en-US" dirty="0" smtClean="0"/>
              <a:t>Looks like a “wrong answer”</a:t>
            </a:r>
          </a:p>
          <a:p>
            <a:r>
              <a:rPr lang="en-US" dirty="0" smtClean="0"/>
              <a:t>Programmers trust serial, reject parallel</a:t>
            </a:r>
          </a:p>
          <a:p>
            <a:r>
              <a:rPr lang="en-US" dirty="0" smtClean="0"/>
              <a:t>IEEE floats report rounding, overflow, underflow in </a:t>
            </a:r>
            <a:r>
              <a:rPr lang="en-US" i="1" dirty="0" smtClean="0"/>
              <a:t>processor register bits that </a:t>
            </a:r>
            <a:r>
              <a:rPr lang="en-US" i="1" dirty="0" smtClean="0">
                <a:solidFill>
                  <a:srgbClr val="3366FF"/>
                </a:solidFill>
              </a:rPr>
              <a:t>no one ever sees</a:t>
            </a:r>
            <a:r>
              <a:rPr lang="en-US" i="1" dirty="0" smtClean="0"/>
              <a:t>.</a:t>
            </a:r>
            <a:endParaRPr lang="en-US" dirty="0"/>
          </a:p>
        </p:txBody>
      </p:sp>
    </p:spTree>
    <p:extLst>
      <p:ext uri="{BB962C8B-B14F-4D97-AF65-F5344CB8AC3E}">
        <p14:creationId xmlns:p14="http://schemas.microsoft.com/office/powerpoint/2010/main" val="1214811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A New Number Format: The Unum</a:t>
            </a:r>
            <a:endParaRPr lang="en-US" dirty="0">
              <a:ea typeface="+mj-ea"/>
              <a:cs typeface="+mj-cs"/>
            </a:endParaRPr>
          </a:p>
        </p:txBody>
      </p:sp>
      <p:sp>
        <p:nvSpPr>
          <p:cNvPr id="3" name="Content Placeholder 2"/>
          <p:cNvSpPr>
            <a:spLocks noGrp="1"/>
          </p:cNvSpPr>
          <p:nvPr>
            <p:ph idx="1"/>
          </p:nvPr>
        </p:nvSpPr>
        <p:spPr>
          <a:xfrm>
            <a:off x="30479" y="1600200"/>
            <a:ext cx="4175761" cy="5173133"/>
          </a:xfrm>
        </p:spPr>
        <p:txBody>
          <a:bodyPr rtlCol="0">
            <a:normAutofit/>
          </a:bodyPr>
          <a:lstStyle/>
          <a:p>
            <a:pPr marL="182880" indent="-182880" fontAlgn="auto">
              <a:spcAft>
                <a:spcPts val="0"/>
              </a:spcAft>
              <a:buFont typeface="Arial" pitchFamily="34" charset="0"/>
              <a:buChar char="•"/>
              <a:defRPr/>
            </a:pPr>
            <a:r>
              <a:rPr lang="en-US" dirty="0" smtClean="0">
                <a:solidFill>
                  <a:srgbClr val="3366FF"/>
                </a:solidFill>
                <a:ea typeface="+mn-ea"/>
                <a:cs typeface="+mn-cs"/>
              </a:rPr>
              <a:t>U</a:t>
            </a:r>
            <a:r>
              <a:rPr lang="en-US" dirty="0" smtClean="0">
                <a:ea typeface="+mn-ea"/>
                <a:cs typeface="+mn-cs"/>
              </a:rPr>
              <a:t>niversal </a:t>
            </a:r>
            <a:r>
              <a:rPr lang="en-US" dirty="0" smtClean="0">
                <a:solidFill>
                  <a:srgbClr val="3366FF"/>
                </a:solidFill>
                <a:ea typeface="+mn-ea"/>
                <a:cs typeface="+mn-cs"/>
              </a:rPr>
              <a:t>num</a:t>
            </a:r>
            <a:r>
              <a:rPr lang="en-US" dirty="0" smtClean="0">
                <a:ea typeface="+mn-ea"/>
                <a:cs typeface="+mn-cs"/>
              </a:rPr>
              <a:t>bers</a:t>
            </a:r>
          </a:p>
          <a:p>
            <a:pPr marL="182880" indent="-182880" fontAlgn="auto">
              <a:spcAft>
                <a:spcPts val="0"/>
              </a:spcAft>
              <a:buFont typeface="Arial" pitchFamily="34" charset="0"/>
              <a:buChar char="•"/>
              <a:defRPr/>
            </a:pPr>
            <a:r>
              <a:rPr lang="en-US" b="1" dirty="0" smtClean="0">
                <a:ea typeface="+mn-ea"/>
                <a:cs typeface="+mn-cs"/>
              </a:rPr>
              <a:t>Superset</a:t>
            </a:r>
            <a:r>
              <a:rPr lang="en-US" dirty="0" smtClean="0">
                <a:ea typeface="+mn-ea"/>
                <a:cs typeface="+mn-cs"/>
              </a:rPr>
              <a:t> of IEEE types, both 754 and 1788</a:t>
            </a:r>
          </a:p>
          <a:p>
            <a:pPr marL="182880" indent="-182880" fontAlgn="auto">
              <a:spcAft>
                <a:spcPts val="0"/>
              </a:spcAft>
              <a:buFont typeface="Arial" pitchFamily="34" charset="0"/>
              <a:buChar char="•"/>
              <a:defRPr/>
            </a:pPr>
            <a:r>
              <a:rPr lang="en-US" dirty="0" smtClean="0">
                <a:ea typeface="+mn-ea"/>
                <a:cs typeface="+mn-cs"/>
              </a:rPr>
              <a:t>Integers</a:t>
            </a:r>
            <a:r>
              <a:rPr lang="en-US" dirty="0" smtClean="0">
                <a:latin typeface="Wingdings"/>
                <a:ea typeface="Wingdings"/>
                <a:cs typeface="Wingdings"/>
                <a:sym typeface="Wingdings"/>
              </a:rPr>
              <a:t></a:t>
            </a:r>
            <a:r>
              <a:rPr lang="en-US" dirty="0" smtClean="0">
                <a:ea typeface="+mn-ea"/>
                <a:cs typeface="+mn-cs"/>
                <a:sym typeface="Wingdings"/>
              </a:rPr>
              <a:t>floats</a:t>
            </a:r>
            <a:r>
              <a:rPr lang="en-US" dirty="0" smtClean="0">
                <a:latin typeface="Wingdings"/>
                <a:ea typeface="Wingdings"/>
                <a:cs typeface="Wingdings"/>
                <a:sym typeface="Wingdings"/>
              </a:rPr>
              <a:t></a:t>
            </a:r>
            <a:r>
              <a:rPr lang="en-US" dirty="0" smtClean="0">
                <a:ea typeface="+mn-ea"/>
                <a:cs typeface="+mn-cs"/>
              </a:rPr>
              <a:t>unums</a:t>
            </a:r>
          </a:p>
          <a:p>
            <a:pPr marL="182880" indent="-182880" fontAlgn="auto">
              <a:spcAft>
                <a:spcPts val="0"/>
              </a:spcAft>
              <a:buFont typeface="Arial" pitchFamily="34" charset="0"/>
              <a:buChar char="•"/>
              <a:defRPr/>
            </a:pPr>
            <a:r>
              <a:rPr lang="en-US" dirty="0" smtClean="0">
                <a:ea typeface="+mn-ea"/>
                <a:cs typeface="+mn-cs"/>
              </a:rPr>
              <a:t>No rounding, no overflow to ∞, no underflow to zero</a:t>
            </a:r>
          </a:p>
          <a:p>
            <a:pPr marL="182880" indent="-182880" fontAlgn="auto">
              <a:spcAft>
                <a:spcPts val="0"/>
              </a:spcAft>
              <a:buFont typeface="Arial" pitchFamily="34" charset="0"/>
              <a:buChar char="•"/>
              <a:defRPr/>
            </a:pPr>
            <a:r>
              <a:rPr lang="en-US" dirty="0" smtClean="0">
                <a:ea typeface="+mn-ea"/>
                <a:cs typeface="+mn-cs"/>
              </a:rPr>
              <a:t>They obey algebraic laws!</a:t>
            </a:r>
          </a:p>
          <a:p>
            <a:pPr marL="182880" indent="-182880" fontAlgn="auto">
              <a:spcAft>
                <a:spcPts val="0"/>
              </a:spcAft>
              <a:buFont typeface="Arial" pitchFamily="34" charset="0"/>
              <a:buChar char="•"/>
              <a:defRPr/>
            </a:pPr>
            <a:r>
              <a:rPr lang="en-US" dirty="0" smtClean="0">
                <a:ea typeface="+mn-ea"/>
                <a:cs typeface="+mn-cs"/>
              </a:rPr>
              <a:t>Safe to parallelize</a:t>
            </a:r>
          </a:p>
          <a:p>
            <a:pPr marL="182880" indent="-182880" fontAlgn="auto">
              <a:spcAft>
                <a:spcPts val="0"/>
              </a:spcAft>
              <a:buFont typeface="Arial" pitchFamily="34" charset="0"/>
              <a:buChar char="•"/>
              <a:defRPr/>
            </a:pPr>
            <a:r>
              <a:rPr lang="en-US" i="1" dirty="0" smtClean="0">
                <a:ea typeface="+mn-ea"/>
                <a:cs typeface="+mn-cs"/>
              </a:rPr>
              <a:t>Fewer bits</a:t>
            </a:r>
            <a:r>
              <a:rPr lang="en-US" dirty="0" smtClean="0">
                <a:ea typeface="+mn-ea"/>
                <a:cs typeface="+mn-cs"/>
              </a:rPr>
              <a:t> than floats</a:t>
            </a:r>
            <a:endParaRPr lang="en-US" dirty="0">
              <a:ea typeface="+mn-ea"/>
              <a:cs typeface="+mn-cs"/>
            </a:endParaRPr>
          </a:p>
          <a:p>
            <a:pPr marL="182880" indent="-182880" fontAlgn="auto">
              <a:spcAft>
                <a:spcPts val="0"/>
              </a:spcAft>
              <a:buFont typeface="Arial" pitchFamily="34" charset="0"/>
              <a:buChar char="•"/>
              <a:defRPr/>
            </a:pPr>
            <a:r>
              <a:rPr lang="en-US" dirty="0" smtClean="0">
                <a:ea typeface="+mn-ea"/>
                <a:cs typeface="+mn-cs"/>
              </a:rPr>
              <a:t>But… they’re </a:t>
            </a:r>
            <a:r>
              <a:rPr lang="en-US" i="1" dirty="0" smtClean="0">
                <a:ea typeface="+mn-ea"/>
                <a:cs typeface="+mn-cs"/>
              </a:rPr>
              <a:t>new</a:t>
            </a:r>
            <a:endParaRPr lang="en-US" dirty="0">
              <a:ea typeface="+mn-ea"/>
              <a:cs typeface="+mn-cs"/>
            </a:endParaRPr>
          </a:p>
          <a:p>
            <a:pPr marL="182880" indent="-182880" fontAlgn="auto">
              <a:spcAft>
                <a:spcPts val="0"/>
              </a:spcAft>
              <a:buFont typeface="Arial" pitchFamily="34" charset="0"/>
              <a:buChar char="•"/>
              <a:defRPr/>
            </a:pPr>
            <a:r>
              <a:rPr lang="en-US" dirty="0" smtClean="0">
                <a:solidFill>
                  <a:srgbClr val="808080"/>
                </a:solidFill>
                <a:ea typeface="+mn-ea"/>
                <a:cs typeface="+mn-cs"/>
              </a:rPr>
              <a:t>Some people don’t like </a:t>
            </a:r>
            <a:r>
              <a:rPr lang="en-US" i="1" dirty="0" smtClean="0">
                <a:solidFill>
                  <a:srgbClr val="808080"/>
                </a:solidFill>
                <a:ea typeface="+mn-ea"/>
                <a:cs typeface="+mn-cs"/>
              </a:rPr>
              <a:t>new</a:t>
            </a:r>
            <a:endParaRPr lang="en-US" dirty="0">
              <a:solidFill>
                <a:srgbClr val="808080"/>
              </a:solidFill>
              <a:ea typeface="+mn-ea"/>
              <a:cs typeface="+mn-cs"/>
            </a:endParaRPr>
          </a:p>
        </p:txBody>
      </p:sp>
      <p:pic>
        <p:nvPicPr>
          <p:cNvPr id="12291" name="Picture 3" descr="BoilingTheOcean.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214495" y="1600201"/>
            <a:ext cx="4876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a:grpSpLocks/>
          </p:cNvGrpSpPr>
          <p:nvPr/>
        </p:nvGrpSpPr>
        <p:grpSpPr bwMode="auto">
          <a:xfrm>
            <a:off x="4623753" y="5399616"/>
            <a:ext cx="4202112" cy="896571"/>
            <a:chOff x="4582546" y="4164523"/>
            <a:chExt cx="4202867" cy="672587"/>
          </a:xfrm>
        </p:grpSpPr>
        <p:sp>
          <p:nvSpPr>
            <p:cNvPr id="12293" name="TextBox 4"/>
            <p:cNvSpPr txBox="1">
              <a:spLocks noChangeArrowheads="1"/>
            </p:cNvSpPr>
            <p:nvPr/>
          </p:nvSpPr>
          <p:spPr bwMode="auto">
            <a:xfrm>
              <a:off x="4582546" y="4164523"/>
              <a:ext cx="3141518" cy="30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2000" dirty="0"/>
                <a:t>“You can’t boil the ocean.”</a:t>
              </a:r>
            </a:p>
          </p:txBody>
        </p:sp>
        <p:sp>
          <p:nvSpPr>
            <p:cNvPr id="12294" name="TextBox 5"/>
            <p:cNvSpPr txBox="1">
              <a:spLocks noChangeArrowheads="1"/>
            </p:cNvSpPr>
            <p:nvPr/>
          </p:nvSpPr>
          <p:spPr bwMode="auto">
            <a:xfrm>
              <a:off x="4766235" y="4606223"/>
              <a:ext cx="4019178" cy="2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1400" i="1" dirty="0"/>
                <a:t>—Former Intel exec, when shown the unum idea</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Three ways to express a big number</a:t>
            </a:r>
            <a:endParaRPr lang="en-US" dirty="0">
              <a:ea typeface="+mj-ea"/>
              <a:cs typeface="+mj-cs"/>
            </a:endParaRPr>
          </a:p>
        </p:txBody>
      </p:sp>
      <p:sp>
        <p:nvSpPr>
          <p:cNvPr id="3" name="Content Placeholder 2"/>
          <p:cNvSpPr>
            <a:spLocks noGrp="1"/>
          </p:cNvSpPr>
          <p:nvPr>
            <p:ph idx="1"/>
          </p:nvPr>
        </p:nvSpPr>
        <p:spPr>
          <a:xfrm>
            <a:off x="457200" y="1416052"/>
            <a:ext cx="8229600" cy="563033"/>
          </a:xfrm>
        </p:spPr>
        <p:txBody>
          <a:bodyPr rtlCol="0">
            <a:normAutofit/>
          </a:bodyPr>
          <a:lstStyle/>
          <a:p>
            <a:pPr marL="0" indent="0" fontAlgn="auto">
              <a:spcAft>
                <a:spcPts val="0"/>
              </a:spcAft>
              <a:buFont typeface="Arial" pitchFamily="34" charset="0"/>
              <a:buNone/>
              <a:defRPr/>
            </a:pPr>
            <a:r>
              <a:rPr lang="en-US" dirty="0" smtClean="0">
                <a:ea typeface="+mn-ea"/>
                <a:cs typeface="+mn-cs"/>
              </a:rPr>
              <a:t>Avogadro’s number: ~6.022×10</a:t>
            </a:r>
            <a:r>
              <a:rPr lang="en-US" baseline="30000" dirty="0" smtClean="0">
                <a:ea typeface="+mn-ea"/>
                <a:cs typeface="+mn-cs"/>
              </a:rPr>
              <a:t>23</a:t>
            </a:r>
            <a:r>
              <a:rPr lang="en-US" dirty="0" smtClean="0">
                <a:ea typeface="+mn-ea"/>
                <a:cs typeface="+mn-cs"/>
              </a:rPr>
              <a:t> atoms or molecules</a:t>
            </a:r>
            <a:endParaRPr lang="en-US" dirty="0">
              <a:ea typeface="+mn-ea"/>
              <a:cs typeface="+mn-cs"/>
            </a:endParaRPr>
          </a:p>
        </p:txBody>
      </p:sp>
      <p:grpSp>
        <p:nvGrpSpPr>
          <p:cNvPr id="12" name="Group 11"/>
          <p:cNvGrpSpPr>
            <a:grpSpLocks/>
          </p:cNvGrpSpPr>
          <p:nvPr/>
        </p:nvGrpSpPr>
        <p:grpSpPr bwMode="auto">
          <a:xfrm>
            <a:off x="430213" y="5078306"/>
            <a:ext cx="8064500" cy="1441280"/>
            <a:chOff x="430258" y="3931017"/>
            <a:chExt cx="8063720" cy="1081343"/>
          </a:xfrm>
        </p:grpSpPr>
        <p:cxnSp>
          <p:nvCxnSpPr>
            <p:cNvPr id="18" name="Straight Arrow Connector 17"/>
            <p:cNvCxnSpPr/>
            <p:nvPr/>
          </p:nvCxnSpPr>
          <p:spPr>
            <a:xfrm>
              <a:off x="2674766" y="4156522"/>
              <a:ext cx="922248" cy="4765"/>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6410" name="TextBox 5"/>
            <p:cNvSpPr txBox="1">
              <a:spLocks noChangeArrowheads="1"/>
            </p:cNvSpPr>
            <p:nvPr/>
          </p:nvSpPr>
          <p:spPr bwMode="auto">
            <a:xfrm>
              <a:off x="457201" y="3954401"/>
              <a:ext cx="1762339" cy="277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a:t>Unum (29 bits):</a:t>
              </a:r>
            </a:p>
          </p:txBody>
        </p:sp>
        <p:sp>
          <p:nvSpPr>
            <p:cNvPr id="16411" name="Rectangle 8"/>
            <p:cNvSpPr>
              <a:spLocks noChangeArrowheads="1"/>
            </p:cNvSpPr>
            <p:nvPr/>
          </p:nvSpPr>
          <p:spPr bwMode="auto">
            <a:xfrm>
              <a:off x="457067" y="4280196"/>
              <a:ext cx="3251085" cy="230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b="1">
                  <a:solidFill>
                    <a:srgbClr val="FF0000"/>
                  </a:solidFill>
                </a:rPr>
                <a:t>0</a:t>
              </a:r>
              <a:r>
                <a:rPr lang="en-US" sz="1400" b="1"/>
                <a:t> </a:t>
              </a:r>
              <a:r>
                <a:rPr lang="en-US" sz="1400" b="1">
                  <a:solidFill>
                    <a:srgbClr val="3366FF"/>
                  </a:solidFill>
                </a:rPr>
                <a:t>11001101 </a:t>
              </a:r>
              <a:r>
                <a:rPr lang="en-US" sz="1400" b="1"/>
                <a:t>111111100001 </a:t>
              </a:r>
              <a:r>
                <a:rPr lang="en-US" sz="1400" b="1">
                  <a:solidFill>
                    <a:srgbClr val="FF00FF"/>
                  </a:solidFill>
                </a:rPr>
                <a:t>1</a:t>
              </a:r>
              <a:r>
                <a:rPr lang="en-US" sz="1400" b="1"/>
                <a:t> </a:t>
              </a:r>
              <a:r>
                <a:rPr lang="en-US" sz="1400" b="1">
                  <a:solidFill>
                    <a:srgbClr val="00A200"/>
                  </a:solidFill>
                </a:rPr>
                <a:t>111 </a:t>
              </a:r>
              <a:r>
                <a:rPr lang="en-US" sz="1400" b="1">
                  <a:solidFill>
                    <a:srgbClr val="808080"/>
                  </a:solidFill>
                </a:rPr>
                <a:t>1011</a:t>
              </a:r>
            </a:p>
          </p:txBody>
        </p:sp>
        <p:sp>
          <p:nvSpPr>
            <p:cNvPr id="16412" name="TextBox 22"/>
            <p:cNvSpPr txBox="1">
              <a:spLocks noChangeArrowheads="1"/>
            </p:cNvSpPr>
            <p:nvPr/>
          </p:nvSpPr>
          <p:spPr bwMode="auto">
            <a:xfrm>
              <a:off x="430258" y="4733966"/>
              <a:ext cx="608063" cy="277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a:solidFill>
                    <a:srgbClr val="FF0000"/>
                  </a:solidFill>
                </a:rPr>
                <a:t>sign</a:t>
              </a:r>
            </a:p>
          </p:txBody>
        </p:sp>
        <p:cxnSp>
          <p:nvCxnSpPr>
            <p:cNvPr id="24" name="Straight Arrow Connector 23"/>
            <p:cNvCxnSpPr/>
            <p:nvPr/>
          </p:nvCxnSpPr>
          <p:spPr>
            <a:xfrm flipH="1" flipV="1">
              <a:off x="619152" y="4583711"/>
              <a:ext cx="100003" cy="222329"/>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6414" name="TextBox 25"/>
            <p:cNvSpPr txBox="1">
              <a:spLocks noChangeArrowheads="1"/>
            </p:cNvSpPr>
            <p:nvPr/>
          </p:nvSpPr>
          <p:spPr bwMode="auto">
            <a:xfrm>
              <a:off x="946927" y="4733966"/>
              <a:ext cx="620911" cy="277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a:solidFill>
                    <a:srgbClr val="3366FF"/>
                  </a:solidFill>
                </a:rPr>
                <a:t>exp.</a:t>
              </a:r>
            </a:p>
          </p:txBody>
        </p:sp>
        <p:cxnSp>
          <p:nvCxnSpPr>
            <p:cNvPr id="27" name="Straight Arrow Connector 26"/>
            <p:cNvCxnSpPr/>
            <p:nvPr/>
          </p:nvCxnSpPr>
          <p:spPr>
            <a:xfrm flipH="1" flipV="1">
              <a:off x="1122341" y="4575770"/>
              <a:ext cx="84129" cy="222329"/>
            </a:xfrm>
            <a:prstGeom prst="straightConnector1">
              <a:avLst/>
            </a:prstGeom>
            <a:ln>
              <a:solidFill>
                <a:srgbClr val="3366FF"/>
              </a:solidFill>
              <a:tailEnd type="arrow"/>
            </a:ln>
          </p:spPr>
          <p:style>
            <a:lnRef idx="2">
              <a:schemeClr val="accent1"/>
            </a:lnRef>
            <a:fillRef idx="0">
              <a:schemeClr val="accent1"/>
            </a:fillRef>
            <a:effectRef idx="1">
              <a:schemeClr val="accent1"/>
            </a:effectRef>
            <a:fontRef idx="minor">
              <a:schemeClr val="tx1"/>
            </a:fontRef>
          </p:style>
        </p:cxnSp>
        <p:sp>
          <p:nvSpPr>
            <p:cNvPr id="16416" name="TextBox 27"/>
            <p:cNvSpPr txBox="1">
              <a:spLocks noChangeArrowheads="1"/>
            </p:cNvSpPr>
            <p:nvPr/>
          </p:nvSpPr>
          <p:spPr bwMode="auto">
            <a:xfrm>
              <a:off x="1459514" y="4733964"/>
              <a:ext cx="633533" cy="277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a:t>frac.</a:t>
              </a:r>
            </a:p>
          </p:txBody>
        </p:sp>
        <p:cxnSp>
          <p:nvCxnSpPr>
            <p:cNvPr id="29" name="Straight Arrow Connector 28"/>
            <p:cNvCxnSpPr/>
            <p:nvPr/>
          </p:nvCxnSpPr>
          <p:spPr>
            <a:xfrm flipV="1">
              <a:off x="1779502" y="4585298"/>
              <a:ext cx="155560" cy="20486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6418" name="TextBox 33"/>
            <p:cNvSpPr txBox="1">
              <a:spLocks noChangeArrowheads="1"/>
            </p:cNvSpPr>
            <p:nvPr/>
          </p:nvSpPr>
          <p:spPr bwMode="auto">
            <a:xfrm>
              <a:off x="1993700" y="4730984"/>
              <a:ext cx="556784" cy="277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a:solidFill>
                    <a:srgbClr val="FF00FF"/>
                  </a:solidFill>
                </a:rPr>
                <a:t>ubit</a:t>
              </a:r>
            </a:p>
          </p:txBody>
        </p:sp>
        <p:cxnSp>
          <p:nvCxnSpPr>
            <p:cNvPr id="35" name="Straight Arrow Connector 34"/>
            <p:cNvCxnSpPr/>
            <p:nvPr/>
          </p:nvCxnSpPr>
          <p:spPr>
            <a:xfrm flipV="1">
              <a:off x="2322375" y="4585298"/>
              <a:ext cx="344454" cy="212800"/>
            </a:xfrm>
            <a:prstGeom prst="straightConnector1">
              <a:avLst/>
            </a:prstGeom>
            <a:ln>
              <a:solidFill>
                <a:srgbClr val="FF00FF"/>
              </a:solidFill>
              <a:tailEnd type="arrow"/>
            </a:ln>
          </p:spPr>
          <p:style>
            <a:lnRef idx="2">
              <a:schemeClr val="accent1"/>
            </a:lnRef>
            <a:fillRef idx="0">
              <a:schemeClr val="accent1"/>
            </a:fillRef>
            <a:effectRef idx="1">
              <a:schemeClr val="accent1"/>
            </a:effectRef>
            <a:fontRef idx="minor">
              <a:schemeClr val="tx1"/>
            </a:fontRef>
          </p:style>
        </p:cxnSp>
        <p:sp>
          <p:nvSpPr>
            <p:cNvPr id="16420" name="TextBox 37"/>
            <p:cNvSpPr txBox="1">
              <a:spLocks noChangeArrowheads="1"/>
            </p:cNvSpPr>
            <p:nvPr/>
          </p:nvSpPr>
          <p:spPr bwMode="auto">
            <a:xfrm>
              <a:off x="2493628" y="4727037"/>
              <a:ext cx="1095491" cy="277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a:solidFill>
                    <a:srgbClr val="00A200"/>
                  </a:solidFill>
                </a:rPr>
                <a:t>exp. size</a:t>
              </a:r>
            </a:p>
          </p:txBody>
        </p:sp>
        <p:cxnSp>
          <p:nvCxnSpPr>
            <p:cNvPr id="39" name="Straight Arrow Connector 38"/>
            <p:cNvCxnSpPr/>
            <p:nvPr/>
          </p:nvCxnSpPr>
          <p:spPr>
            <a:xfrm flipV="1">
              <a:off x="3017633" y="4575770"/>
              <a:ext cx="0" cy="265207"/>
            </a:xfrm>
            <a:prstGeom prst="straightConnector1">
              <a:avLst/>
            </a:prstGeom>
            <a:ln>
              <a:solidFill>
                <a:srgbClr val="00A200"/>
              </a:solidFill>
              <a:tailEnd type="arrow"/>
            </a:ln>
          </p:spPr>
          <p:style>
            <a:lnRef idx="2">
              <a:schemeClr val="accent1"/>
            </a:lnRef>
            <a:fillRef idx="0">
              <a:schemeClr val="accent1"/>
            </a:fillRef>
            <a:effectRef idx="1">
              <a:schemeClr val="accent1"/>
            </a:effectRef>
            <a:fontRef idx="minor">
              <a:schemeClr val="tx1"/>
            </a:fontRef>
          </p:style>
        </p:cxnSp>
        <p:sp>
          <p:nvSpPr>
            <p:cNvPr id="16422" name="TextBox 40"/>
            <p:cNvSpPr txBox="1">
              <a:spLocks noChangeArrowheads="1"/>
            </p:cNvSpPr>
            <p:nvPr/>
          </p:nvSpPr>
          <p:spPr bwMode="auto">
            <a:xfrm>
              <a:off x="3494363" y="4735263"/>
              <a:ext cx="1108114" cy="277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a:solidFill>
                    <a:srgbClr val="808080"/>
                  </a:solidFill>
                </a:rPr>
                <a:t>frac. size</a:t>
              </a:r>
            </a:p>
          </p:txBody>
        </p:sp>
        <p:cxnSp>
          <p:nvCxnSpPr>
            <p:cNvPr id="42" name="Straight Arrow Connector 41"/>
            <p:cNvCxnSpPr/>
            <p:nvPr/>
          </p:nvCxnSpPr>
          <p:spPr>
            <a:xfrm flipH="1" flipV="1">
              <a:off x="3493837" y="4575770"/>
              <a:ext cx="360327" cy="222329"/>
            </a:xfrm>
            <a:prstGeom prst="straightConnector1">
              <a:avLst/>
            </a:prstGeom>
            <a:ln>
              <a:solidFill>
                <a:srgbClr val="808080"/>
              </a:solidFill>
              <a:tailEnd type="arrow"/>
            </a:ln>
          </p:spPr>
          <p:style>
            <a:lnRef idx="2">
              <a:schemeClr val="accent1"/>
            </a:lnRef>
            <a:fillRef idx="0">
              <a:schemeClr val="accent1"/>
            </a:fillRef>
            <a:effectRef idx="1">
              <a:schemeClr val="accent1"/>
            </a:effectRef>
            <a:fontRef idx="minor">
              <a:schemeClr val="tx1"/>
            </a:fontRef>
          </p:style>
        </p:cxnSp>
        <p:sp>
          <p:nvSpPr>
            <p:cNvPr id="63" name="Rectangle 62"/>
            <p:cNvSpPr/>
            <p:nvPr/>
          </p:nvSpPr>
          <p:spPr>
            <a:xfrm>
              <a:off x="673122" y="4316916"/>
              <a:ext cx="785737" cy="231857"/>
            </a:xfrm>
            <a:prstGeom prst="rect">
              <a:avLst/>
            </a:prstGeom>
            <a:no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4" name="Rectangle 63"/>
            <p:cNvSpPr/>
            <p:nvPr/>
          </p:nvSpPr>
          <p:spPr>
            <a:xfrm flipH="1">
              <a:off x="506451" y="4316916"/>
              <a:ext cx="161909" cy="231857"/>
            </a:xfrm>
            <a:prstGeom prst="rect">
              <a:avLst/>
            </a:prstGeom>
            <a:no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5" name="Rectangle 64"/>
            <p:cNvSpPr/>
            <p:nvPr/>
          </p:nvSpPr>
          <p:spPr>
            <a:xfrm>
              <a:off x="1458859" y="4316916"/>
              <a:ext cx="1207970" cy="231857"/>
            </a:xfrm>
            <a:prstGeom prst="rect">
              <a:avLst/>
            </a:prstGeom>
            <a:no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6" name="Rectangle 65"/>
            <p:cNvSpPr/>
            <p:nvPr/>
          </p:nvSpPr>
          <p:spPr>
            <a:xfrm>
              <a:off x="2666829" y="4316916"/>
              <a:ext cx="149211" cy="231857"/>
            </a:xfrm>
            <a:prstGeom prst="rect">
              <a:avLst/>
            </a:prstGeom>
            <a:no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7" name="Rectangle 66"/>
            <p:cNvSpPr/>
            <p:nvPr/>
          </p:nvSpPr>
          <p:spPr>
            <a:xfrm>
              <a:off x="2828738" y="4316916"/>
              <a:ext cx="309533" cy="231857"/>
            </a:xfrm>
            <a:prstGeom prst="rect">
              <a:avLst/>
            </a:prstGeom>
            <a:no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8" name="Rectangle 67"/>
            <p:cNvSpPr/>
            <p:nvPr/>
          </p:nvSpPr>
          <p:spPr>
            <a:xfrm>
              <a:off x="3138271" y="4316916"/>
              <a:ext cx="450806" cy="231857"/>
            </a:xfrm>
            <a:prstGeom prst="rect">
              <a:avLst/>
            </a:prstGeom>
            <a:no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430" name="TextBox 68"/>
            <p:cNvSpPr txBox="1">
              <a:spLocks noChangeArrowheads="1"/>
            </p:cNvSpPr>
            <p:nvPr/>
          </p:nvSpPr>
          <p:spPr bwMode="auto">
            <a:xfrm>
              <a:off x="4711528" y="4095197"/>
              <a:ext cx="3782450" cy="692743"/>
            </a:xfrm>
            <a:prstGeom prst="rect">
              <a:avLst/>
            </a:prstGeom>
            <a:solidFill>
              <a:srgbClr val="D3AEA8"/>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i="1"/>
                <a:t>Self-descriptive “utag” bits track and manage uncertainty, exponent size, and fraction size</a:t>
              </a:r>
            </a:p>
          </p:txBody>
        </p:sp>
        <p:sp>
          <p:nvSpPr>
            <p:cNvPr id="16431" name="TextBox 50"/>
            <p:cNvSpPr txBox="1">
              <a:spLocks noChangeArrowheads="1"/>
            </p:cNvSpPr>
            <p:nvPr/>
          </p:nvSpPr>
          <p:spPr bwMode="auto">
            <a:xfrm>
              <a:off x="2831449" y="3931017"/>
              <a:ext cx="633872" cy="27709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a:solidFill>
                    <a:srgbClr val="292934"/>
                  </a:solidFill>
                </a:rPr>
                <a:t>utag</a:t>
              </a:r>
            </a:p>
          </p:txBody>
        </p:sp>
      </p:grpSp>
      <p:grpSp>
        <p:nvGrpSpPr>
          <p:cNvPr id="13" name="Group 12"/>
          <p:cNvGrpSpPr>
            <a:grpSpLocks/>
          </p:cNvGrpSpPr>
          <p:nvPr/>
        </p:nvGrpSpPr>
        <p:grpSpPr bwMode="auto">
          <a:xfrm>
            <a:off x="430214" y="3554096"/>
            <a:ext cx="6480175" cy="1388344"/>
            <a:chOff x="430258" y="2766404"/>
            <a:chExt cx="6480161" cy="1041584"/>
          </a:xfrm>
        </p:grpSpPr>
        <p:sp>
          <p:nvSpPr>
            <p:cNvPr id="16398" name="TextBox 4"/>
            <p:cNvSpPr txBox="1">
              <a:spLocks noChangeArrowheads="1"/>
            </p:cNvSpPr>
            <p:nvPr/>
          </p:nvSpPr>
          <p:spPr bwMode="auto">
            <a:xfrm>
              <a:off x="457201" y="2766404"/>
              <a:ext cx="3251078" cy="277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a:t>IEEE Standard Float (64 bits):</a:t>
              </a:r>
            </a:p>
          </p:txBody>
        </p:sp>
        <p:sp>
          <p:nvSpPr>
            <p:cNvPr id="16399" name="Rectangle 7"/>
            <p:cNvSpPr>
              <a:spLocks noChangeArrowheads="1"/>
            </p:cNvSpPr>
            <p:nvPr/>
          </p:nvSpPr>
          <p:spPr bwMode="auto">
            <a:xfrm>
              <a:off x="457067" y="3051276"/>
              <a:ext cx="6453352" cy="230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b="1" dirty="0">
                  <a:solidFill>
                    <a:srgbClr val="FF0000"/>
                  </a:solidFill>
                </a:rPr>
                <a:t>0</a:t>
              </a:r>
              <a:r>
                <a:rPr lang="en-US" sz="1400" b="1" dirty="0"/>
                <a:t> </a:t>
              </a:r>
              <a:r>
                <a:rPr lang="en-US" sz="1400" b="1" dirty="0">
                  <a:solidFill>
                    <a:srgbClr val="3366FF"/>
                  </a:solidFill>
                </a:rPr>
                <a:t>10001001101</a:t>
              </a:r>
              <a:r>
                <a:rPr lang="en-US" sz="1400" b="1" dirty="0"/>
                <a:t> 1111111000010101010011110100010101111110101000010011</a:t>
              </a:r>
            </a:p>
          </p:txBody>
        </p:sp>
        <p:sp>
          <p:nvSpPr>
            <p:cNvPr id="16400" name="TextBox 16"/>
            <p:cNvSpPr txBox="1">
              <a:spLocks noChangeArrowheads="1"/>
            </p:cNvSpPr>
            <p:nvPr/>
          </p:nvSpPr>
          <p:spPr bwMode="auto">
            <a:xfrm>
              <a:off x="430258" y="3530902"/>
              <a:ext cx="608121" cy="277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a:solidFill>
                    <a:srgbClr val="FF0000"/>
                  </a:solidFill>
                </a:rPr>
                <a:t>sign</a:t>
              </a:r>
            </a:p>
          </p:txBody>
        </p:sp>
        <p:sp>
          <p:nvSpPr>
            <p:cNvPr id="16401" name="TextBox 18"/>
            <p:cNvSpPr txBox="1">
              <a:spLocks noChangeArrowheads="1"/>
            </p:cNvSpPr>
            <p:nvPr/>
          </p:nvSpPr>
          <p:spPr bwMode="auto">
            <a:xfrm>
              <a:off x="940224" y="3524330"/>
              <a:ext cx="1891221" cy="277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a:solidFill>
                    <a:srgbClr val="3366FF"/>
                  </a:solidFill>
                </a:rPr>
                <a:t>exponent (scale)</a:t>
              </a:r>
            </a:p>
          </p:txBody>
        </p:sp>
        <p:cxnSp>
          <p:nvCxnSpPr>
            <p:cNvPr id="20" name="Straight Arrow Connector 19"/>
            <p:cNvCxnSpPr/>
            <p:nvPr/>
          </p:nvCxnSpPr>
          <p:spPr>
            <a:xfrm flipH="1" flipV="1">
              <a:off x="1358943" y="3373019"/>
              <a:ext cx="209550" cy="222320"/>
            </a:xfrm>
            <a:prstGeom prst="straightConnector1">
              <a:avLst/>
            </a:prstGeom>
            <a:ln>
              <a:solidFill>
                <a:srgbClr val="3366FF"/>
              </a:solidFill>
              <a:tailEnd type="arrow"/>
            </a:ln>
          </p:spPr>
          <p:style>
            <a:lnRef idx="2">
              <a:schemeClr val="accent1"/>
            </a:lnRef>
            <a:fillRef idx="0">
              <a:schemeClr val="accent1"/>
            </a:fillRef>
            <a:effectRef idx="1">
              <a:schemeClr val="accent1"/>
            </a:effectRef>
            <a:fontRef idx="minor">
              <a:schemeClr val="tx1"/>
            </a:fontRef>
          </p:style>
        </p:cxnSp>
        <p:sp>
          <p:nvSpPr>
            <p:cNvPr id="16403" name="TextBox 20"/>
            <p:cNvSpPr txBox="1">
              <a:spLocks noChangeArrowheads="1"/>
            </p:cNvSpPr>
            <p:nvPr/>
          </p:nvSpPr>
          <p:spPr bwMode="auto">
            <a:xfrm>
              <a:off x="4184754" y="3524330"/>
              <a:ext cx="941632" cy="277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a:t>fraction</a:t>
              </a:r>
            </a:p>
          </p:txBody>
        </p:sp>
        <p:cxnSp>
          <p:nvCxnSpPr>
            <p:cNvPr id="22" name="Straight Arrow Connector 21"/>
            <p:cNvCxnSpPr/>
            <p:nvPr/>
          </p:nvCxnSpPr>
          <p:spPr>
            <a:xfrm flipV="1">
              <a:off x="4605374" y="3373019"/>
              <a:ext cx="22225" cy="21279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7" name="Rectangle 56"/>
            <p:cNvSpPr/>
            <p:nvPr/>
          </p:nvSpPr>
          <p:spPr>
            <a:xfrm>
              <a:off x="677907" y="3096707"/>
              <a:ext cx="1101723" cy="230259"/>
            </a:xfrm>
            <a:prstGeom prst="rect">
              <a:avLst/>
            </a:prstGeom>
            <a:no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8" name="Rectangle 57"/>
            <p:cNvSpPr/>
            <p:nvPr/>
          </p:nvSpPr>
          <p:spPr>
            <a:xfrm flipH="1">
              <a:off x="511220" y="3096707"/>
              <a:ext cx="161925" cy="230259"/>
            </a:xfrm>
            <a:prstGeom prst="rect">
              <a:avLst/>
            </a:prstGeom>
            <a:no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9" name="Rectangle 58"/>
            <p:cNvSpPr/>
            <p:nvPr/>
          </p:nvSpPr>
          <p:spPr>
            <a:xfrm>
              <a:off x="1779630" y="3096707"/>
              <a:ext cx="5056176" cy="230259"/>
            </a:xfrm>
            <a:prstGeom prst="rect">
              <a:avLst/>
            </a:prstGeom>
            <a:no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7" name="Straight Arrow Connector 46"/>
            <p:cNvCxnSpPr/>
            <p:nvPr/>
          </p:nvCxnSpPr>
          <p:spPr>
            <a:xfrm flipH="1" flipV="1">
              <a:off x="619170" y="3373019"/>
              <a:ext cx="100013" cy="22232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11" name="Group 10"/>
          <p:cNvGrpSpPr>
            <a:grpSpLocks/>
          </p:cNvGrpSpPr>
          <p:nvPr/>
        </p:nvGrpSpPr>
        <p:grpSpPr bwMode="auto">
          <a:xfrm>
            <a:off x="430213" y="1993901"/>
            <a:ext cx="8064500" cy="1424086"/>
            <a:chOff x="430258" y="1495067"/>
            <a:chExt cx="8063719" cy="1067876"/>
          </a:xfrm>
        </p:grpSpPr>
        <p:sp>
          <p:nvSpPr>
            <p:cNvPr id="16390" name="TextBox 3"/>
            <p:cNvSpPr txBox="1">
              <a:spLocks noChangeArrowheads="1"/>
            </p:cNvSpPr>
            <p:nvPr/>
          </p:nvSpPr>
          <p:spPr bwMode="auto">
            <a:xfrm>
              <a:off x="457201" y="1495067"/>
              <a:ext cx="3546046" cy="27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dirty="0" smtClean="0"/>
                <a:t>Sign-Magnitude Integer </a:t>
              </a:r>
              <a:r>
                <a:rPr lang="en-US" dirty="0"/>
                <a:t>(80 bits):</a:t>
              </a:r>
            </a:p>
          </p:txBody>
        </p:sp>
        <p:sp>
          <p:nvSpPr>
            <p:cNvPr id="16391" name="Rectangle 6"/>
            <p:cNvSpPr>
              <a:spLocks noChangeArrowheads="1"/>
            </p:cNvSpPr>
            <p:nvPr/>
          </p:nvSpPr>
          <p:spPr bwMode="auto">
            <a:xfrm>
              <a:off x="457067" y="1822357"/>
              <a:ext cx="8036910" cy="230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b="1">
                  <a:solidFill>
                    <a:srgbClr val="FF0000"/>
                  </a:solidFill>
                </a:rPr>
                <a:t>0</a:t>
              </a:r>
              <a:r>
                <a:rPr lang="en-US" sz="1400" b="1"/>
                <a:t> 1111111100001010101001111010001010111111010100001001010011000000000000000000000</a:t>
              </a:r>
            </a:p>
          </p:txBody>
        </p:sp>
        <p:sp>
          <p:nvSpPr>
            <p:cNvPr id="16392" name="TextBox 9"/>
            <p:cNvSpPr txBox="1">
              <a:spLocks noChangeArrowheads="1"/>
            </p:cNvSpPr>
            <p:nvPr/>
          </p:nvSpPr>
          <p:spPr bwMode="auto">
            <a:xfrm>
              <a:off x="430258" y="2285993"/>
              <a:ext cx="608063" cy="27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a:solidFill>
                    <a:srgbClr val="FF0000"/>
                  </a:solidFill>
                </a:rPr>
                <a:t>sign</a:t>
              </a:r>
            </a:p>
          </p:txBody>
        </p:sp>
        <p:sp>
          <p:nvSpPr>
            <p:cNvPr id="16393" name="TextBox 13"/>
            <p:cNvSpPr txBox="1">
              <a:spLocks noChangeArrowheads="1"/>
            </p:cNvSpPr>
            <p:nvPr/>
          </p:nvSpPr>
          <p:spPr bwMode="auto">
            <a:xfrm>
              <a:off x="4032355" y="2285993"/>
              <a:ext cx="1480476" cy="27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dirty="0"/>
                <a:t>Lots of digits</a:t>
              </a:r>
            </a:p>
          </p:txBody>
        </p:sp>
        <p:cxnSp>
          <p:nvCxnSpPr>
            <p:cNvPr id="15" name="Straight Arrow Connector 14"/>
            <p:cNvCxnSpPr/>
            <p:nvPr/>
          </p:nvCxnSpPr>
          <p:spPr>
            <a:xfrm flipV="1">
              <a:off x="4474816" y="2099798"/>
              <a:ext cx="23810" cy="21268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5" name="Rectangle 54"/>
            <p:cNvSpPr/>
            <p:nvPr/>
          </p:nvSpPr>
          <p:spPr>
            <a:xfrm>
              <a:off x="682646" y="1860127"/>
              <a:ext cx="7684344" cy="230147"/>
            </a:xfrm>
            <a:prstGeom prst="rect">
              <a:avLst/>
            </a:prstGeom>
            <a:no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 name="Rectangle 55"/>
            <p:cNvSpPr/>
            <p:nvPr/>
          </p:nvSpPr>
          <p:spPr>
            <a:xfrm flipH="1">
              <a:off x="515975" y="1860127"/>
              <a:ext cx="161909" cy="230147"/>
            </a:xfrm>
            <a:prstGeom prst="rect">
              <a:avLst/>
            </a:prstGeom>
            <a:no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48" name="Straight Arrow Connector 47"/>
            <p:cNvCxnSpPr/>
            <p:nvPr/>
          </p:nvCxnSpPr>
          <p:spPr>
            <a:xfrm flipH="1" flipV="1">
              <a:off x="619152" y="2129955"/>
              <a:ext cx="100003" cy="22379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unums use fewer bits than floats</a:t>
            </a:r>
            <a:endParaRPr lang="en-US" dirty="0"/>
          </a:p>
        </p:txBody>
      </p:sp>
      <p:sp>
        <p:nvSpPr>
          <p:cNvPr id="3" name="Content Placeholder 2"/>
          <p:cNvSpPr>
            <a:spLocks noGrp="1"/>
          </p:cNvSpPr>
          <p:nvPr>
            <p:ph idx="1"/>
          </p:nvPr>
        </p:nvSpPr>
        <p:spPr/>
        <p:txBody>
          <a:bodyPr/>
          <a:lstStyle/>
          <a:p>
            <a:r>
              <a:rPr lang="en-US" dirty="0" smtClean="0"/>
              <a:t>Exponent smaller by about 5 – 10 bits, typically</a:t>
            </a:r>
          </a:p>
          <a:p>
            <a:r>
              <a:rPr lang="en-US" dirty="0" smtClean="0"/>
              <a:t>Trailing zeros in fraction compressed away, saves ~2 bits</a:t>
            </a:r>
          </a:p>
          <a:p>
            <a:r>
              <a:rPr lang="en-US" dirty="0" smtClean="0"/>
              <a:t>Shorter strings for more common values</a:t>
            </a:r>
          </a:p>
          <a:p>
            <a:r>
              <a:rPr lang="en-US" dirty="0" smtClean="0"/>
              <a:t>Cancellation removes bits and the need to store them</a:t>
            </a:r>
            <a:endParaRPr lang="en-US" dirty="0"/>
          </a:p>
        </p:txBody>
      </p:sp>
      <p:sp>
        <p:nvSpPr>
          <p:cNvPr id="6" name="TextBox 5"/>
          <p:cNvSpPr txBox="1">
            <a:spLocks noChangeArrowheads="1"/>
          </p:cNvSpPr>
          <p:nvPr/>
        </p:nvSpPr>
        <p:spPr bwMode="auto">
          <a:xfrm>
            <a:off x="3389219" y="5614088"/>
            <a:ext cx="23646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2400" i="1" dirty="0"/>
              <a:t>Unum (29 bits):</a:t>
            </a:r>
          </a:p>
        </p:txBody>
      </p:sp>
      <p:sp>
        <p:nvSpPr>
          <p:cNvPr id="29" name="TextBox 4"/>
          <p:cNvSpPr txBox="1">
            <a:spLocks noChangeArrowheads="1"/>
          </p:cNvSpPr>
          <p:nvPr/>
        </p:nvSpPr>
        <p:spPr bwMode="auto">
          <a:xfrm>
            <a:off x="2396835" y="4027008"/>
            <a:ext cx="43493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sz="2400" i="1" dirty="0"/>
              <a:t>IEEE Standard Float (64 bits):</a:t>
            </a:r>
          </a:p>
        </p:txBody>
      </p:sp>
      <p:grpSp>
        <p:nvGrpSpPr>
          <p:cNvPr id="5" name="Group 4"/>
          <p:cNvGrpSpPr/>
          <p:nvPr/>
        </p:nvGrpSpPr>
        <p:grpSpPr>
          <a:xfrm>
            <a:off x="125953" y="4491404"/>
            <a:ext cx="8886713" cy="431249"/>
            <a:chOff x="125953" y="4044364"/>
            <a:chExt cx="8886713" cy="431249"/>
          </a:xfrm>
        </p:grpSpPr>
        <p:sp>
          <p:nvSpPr>
            <p:cNvPr id="36" name="Rectangle 35"/>
            <p:cNvSpPr/>
            <p:nvPr/>
          </p:nvSpPr>
          <p:spPr bwMode="auto">
            <a:xfrm>
              <a:off x="360166" y="4044364"/>
              <a:ext cx="1548037" cy="431249"/>
            </a:xfrm>
            <a:prstGeom prst="rect">
              <a:avLst/>
            </a:prstGeom>
            <a:no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Rectangle 36"/>
            <p:cNvSpPr/>
            <p:nvPr/>
          </p:nvSpPr>
          <p:spPr bwMode="auto">
            <a:xfrm flipH="1">
              <a:off x="125953" y="4044364"/>
              <a:ext cx="227521" cy="431249"/>
            </a:xfrm>
            <a:prstGeom prst="rect">
              <a:avLst/>
            </a:prstGeom>
            <a:no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Rectangle 37"/>
            <p:cNvSpPr/>
            <p:nvPr/>
          </p:nvSpPr>
          <p:spPr bwMode="auto">
            <a:xfrm>
              <a:off x="1908203" y="4044364"/>
              <a:ext cx="7104463" cy="431249"/>
            </a:xfrm>
            <a:prstGeom prst="rect">
              <a:avLst/>
            </a:prstGeom>
            <a:no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5" name="Down Arrow 44"/>
          <p:cNvSpPr/>
          <p:nvPr/>
        </p:nvSpPr>
        <p:spPr>
          <a:xfrm>
            <a:off x="4329215" y="5124027"/>
            <a:ext cx="484632" cy="555413"/>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7"/>
          <p:cNvSpPr>
            <a:spLocks noChangeArrowheads="1"/>
          </p:cNvSpPr>
          <p:nvPr/>
        </p:nvSpPr>
        <p:spPr bwMode="auto">
          <a:xfrm>
            <a:off x="80342" y="4518077"/>
            <a:ext cx="9063658"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950" b="1" dirty="0">
                <a:solidFill>
                  <a:srgbClr val="FF0000"/>
                </a:solidFill>
              </a:rPr>
              <a:t>0</a:t>
            </a:r>
            <a:r>
              <a:rPr lang="en-US" sz="1950" b="1" dirty="0"/>
              <a:t> </a:t>
            </a:r>
            <a:r>
              <a:rPr lang="en-US" sz="1950" b="1" dirty="0">
                <a:solidFill>
                  <a:srgbClr val="3366FF"/>
                </a:solidFill>
              </a:rPr>
              <a:t>10001001101</a:t>
            </a:r>
            <a:r>
              <a:rPr lang="en-US" sz="1950" b="1" dirty="0"/>
              <a:t> </a:t>
            </a:r>
            <a:r>
              <a:rPr lang="en-US" sz="1950" b="1" dirty="0" smtClean="0"/>
              <a:t>1111111000010101010011110100010101111110101000010011</a:t>
            </a:r>
            <a:endParaRPr lang="en-US" sz="1950" b="1" dirty="0"/>
          </a:p>
        </p:txBody>
      </p:sp>
      <p:grpSp>
        <p:nvGrpSpPr>
          <p:cNvPr id="9" name="Group 8"/>
          <p:cNvGrpSpPr/>
          <p:nvPr/>
        </p:nvGrpSpPr>
        <p:grpSpPr>
          <a:xfrm>
            <a:off x="2387082" y="6089081"/>
            <a:ext cx="4501398" cy="419800"/>
            <a:chOff x="2394613" y="6322761"/>
            <a:chExt cx="4368898" cy="419800"/>
          </a:xfrm>
        </p:grpSpPr>
        <p:grpSp>
          <p:nvGrpSpPr>
            <p:cNvPr id="8" name="Group 7"/>
            <p:cNvGrpSpPr/>
            <p:nvPr/>
          </p:nvGrpSpPr>
          <p:grpSpPr>
            <a:xfrm>
              <a:off x="2425093" y="6322761"/>
              <a:ext cx="4307938" cy="411904"/>
              <a:chOff x="2995690" y="6269991"/>
              <a:chExt cx="3082925" cy="309033"/>
            </a:xfrm>
          </p:grpSpPr>
          <p:sp>
            <p:nvSpPr>
              <p:cNvPr id="20" name="Rectangle 19"/>
              <p:cNvSpPr/>
              <p:nvPr/>
            </p:nvSpPr>
            <p:spPr bwMode="auto">
              <a:xfrm>
                <a:off x="3162377" y="6269991"/>
                <a:ext cx="785813" cy="309033"/>
              </a:xfrm>
              <a:prstGeom prst="rect">
                <a:avLst/>
              </a:prstGeom>
              <a:no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Rectangle 20"/>
              <p:cNvSpPr/>
              <p:nvPr/>
            </p:nvSpPr>
            <p:spPr bwMode="auto">
              <a:xfrm flipH="1">
                <a:off x="2995690" y="6269991"/>
                <a:ext cx="161925" cy="309033"/>
              </a:xfrm>
              <a:prstGeom prst="rect">
                <a:avLst/>
              </a:prstGeom>
              <a:no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Rectangle 21"/>
              <p:cNvSpPr/>
              <p:nvPr/>
            </p:nvSpPr>
            <p:spPr bwMode="auto">
              <a:xfrm>
                <a:off x="3948190" y="6269991"/>
                <a:ext cx="1208087" cy="309033"/>
              </a:xfrm>
              <a:prstGeom prst="rect">
                <a:avLst/>
              </a:prstGeom>
              <a:no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Rectangle 22"/>
              <p:cNvSpPr/>
              <p:nvPr/>
            </p:nvSpPr>
            <p:spPr bwMode="auto">
              <a:xfrm>
                <a:off x="5156277" y="6269991"/>
                <a:ext cx="149225" cy="309033"/>
              </a:xfrm>
              <a:prstGeom prst="rect">
                <a:avLst/>
              </a:prstGeom>
              <a:no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Rectangle 23"/>
              <p:cNvSpPr/>
              <p:nvPr/>
            </p:nvSpPr>
            <p:spPr bwMode="auto">
              <a:xfrm>
                <a:off x="5318202" y="6269991"/>
                <a:ext cx="309563" cy="309033"/>
              </a:xfrm>
              <a:prstGeom prst="rect">
                <a:avLst/>
              </a:prstGeom>
              <a:no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Rectangle 24"/>
              <p:cNvSpPr/>
              <p:nvPr/>
            </p:nvSpPr>
            <p:spPr bwMode="auto">
              <a:xfrm>
                <a:off x="5627765" y="6269991"/>
                <a:ext cx="450850" cy="309033"/>
              </a:xfrm>
              <a:prstGeom prst="rect">
                <a:avLst/>
              </a:prstGeom>
              <a:no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7" name="Rectangle 8"/>
            <p:cNvSpPr>
              <a:spLocks noChangeArrowheads="1"/>
            </p:cNvSpPr>
            <p:nvPr/>
          </p:nvSpPr>
          <p:spPr bwMode="auto">
            <a:xfrm>
              <a:off x="2394613" y="6350146"/>
              <a:ext cx="4368898"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950" b="1" dirty="0">
                  <a:solidFill>
                    <a:srgbClr val="FF0000"/>
                  </a:solidFill>
                </a:rPr>
                <a:t>0</a:t>
              </a:r>
              <a:r>
                <a:rPr lang="en-US" sz="1950" b="1" dirty="0"/>
                <a:t> </a:t>
              </a:r>
              <a:r>
                <a:rPr lang="en-US" sz="1950" b="1" dirty="0">
                  <a:solidFill>
                    <a:srgbClr val="3366FF"/>
                  </a:solidFill>
                </a:rPr>
                <a:t>11001101 </a:t>
              </a:r>
              <a:r>
                <a:rPr lang="en-US" sz="1950" b="1" dirty="0" smtClean="0"/>
                <a:t>111111100001  </a:t>
              </a:r>
              <a:r>
                <a:rPr lang="en-US" sz="1950" b="1" dirty="0">
                  <a:solidFill>
                    <a:srgbClr val="FF00FF"/>
                  </a:solidFill>
                </a:rPr>
                <a:t>1</a:t>
              </a:r>
              <a:r>
                <a:rPr lang="en-US" sz="1950" b="1" dirty="0"/>
                <a:t> </a:t>
              </a:r>
              <a:r>
                <a:rPr lang="en-US" sz="1950" b="1" dirty="0">
                  <a:solidFill>
                    <a:srgbClr val="00A200"/>
                  </a:solidFill>
                </a:rPr>
                <a:t>111 </a:t>
              </a:r>
              <a:r>
                <a:rPr lang="en-US" sz="1950" b="1" dirty="0">
                  <a:solidFill>
                    <a:srgbClr val="808080"/>
                  </a:solidFill>
                </a:rPr>
                <a:t>1011</a:t>
              </a:r>
            </a:p>
          </p:txBody>
        </p:sp>
      </p:grpSp>
    </p:spTree>
    <p:extLst>
      <p:ext uri="{BB962C8B-B14F-4D97-AF65-F5344CB8AC3E}">
        <p14:creationId xmlns:p14="http://schemas.microsoft.com/office/powerpoint/2010/main" val="38986188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Open </a:t>
            </a:r>
            <a:r>
              <a:rPr lang="en-US" i="1" dirty="0" smtClean="0"/>
              <a:t>ranges</a:t>
            </a:r>
            <a:r>
              <a:rPr lang="en-US" dirty="0" smtClean="0"/>
              <a:t>, as well as exact points</a:t>
            </a:r>
            <a:endParaRPr lang="en-US" dirty="0"/>
          </a:p>
        </p:txBody>
      </p:sp>
      <p:grpSp>
        <p:nvGrpSpPr>
          <p:cNvPr id="11" name="Group 10"/>
          <p:cNvGrpSpPr/>
          <p:nvPr/>
        </p:nvGrpSpPr>
        <p:grpSpPr>
          <a:xfrm>
            <a:off x="1" y="1387444"/>
            <a:ext cx="4537971" cy="4337447"/>
            <a:chOff x="0" y="1040583"/>
            <a:chExt cx="4537971" cy="3253085"/>
          </a:xfrm>
        </p:grpSpPr>
        <p:pic>
          <p:nvPicPr>
            <p:cNvPr id="5" name="Picture 4" descr="Screen Shot 2014-07-21 at 5.30.35 P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1669603"/>
              <a:ext cx="4537971" cy="2624065"/>
            </a:xfrm>
            <a:prstGeom prst="rect">
              <a:avLst/>
            </a:prstGeom>
          </p:spPr>
        </p:pic>
        <p:sp>
          <p:nvSpPr>
            <p:cNvPr id="9" name="TextBox 8"/>
            <p:cNvSpPr txBox="1"/>
            <p:nvPr/>
          </p:nvSpPr>
          <p:spPr>
            <a:xfrm>
              <a:off x="1034776" y="1040583"/>
              <a:ext cx="2468419" cy="484748"/>
            </a:xfrm>
            <a:prstGeom prst="rect">
              <a:avLst/>
            </a:prstGeom>
            <a:noFill/>
          </p:spPr>
          <p:txBody>
            <a:bodyPr wrap="none" rtlCol="0">
              <a:spAutoFit/>
            </a:bodyPr>
            <a:lstStyle/>
            <a:p>
              <a:pPr algn="ctr"/>
              <a:r>
                <a:rPr lang="en-US" dirty="0" smtClean="0"/>
                <a:t>Bit string meanings</a:t>
              </a:r>
            </a:p>
            <a:p>
              <a:pPr algn="ctr"/>
              <a:r>
                <a:rPr lang="en-US" dirty="0" smtClean="0"/>
                <a:t>using IEEE Float rules</a:t>
              </a:r>
              <a:endParaRPr lang="en-US" dirty="0"/>
            </a:p>
          </p:txBody>
        </p:sp>
      </p:grpSp>
      <p:grpSp>
        <p:nvGrpSpPr>
          <p:cNvPr id="12" name="Group 11"/>
          <p:cNvGrpSpPr/>
          <p:nvPr/>
        </p:nvGrpSpPr>
        <p:grpSpPr>
          <a:xfrm>
            <a:off x="4657434" y="1387445"/>
            <a:ext cx="4486566" cy="4393009"/>
            <a:chOff x="4657434" y="1040583"/>
            <a:chExt cx="4486566" cy="3294757"/>
          </a:xfrm>
        </p:grpSpPr>
        <p:pic>
          <p:nvPicPr>
            <p:cNvPr id="8" name="Picture 7" descr="Screen Shot 2014-07-21 at 5.30.54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657434" y="1627930"/>
              <a:ext cx="4486566" cy="2707410"/>
            </a:xfrm>
            <a:prstGeom prst="rect">
              <a:avLst/>
            </a:prstGeom>
          </p:spPr>
        </p:pic>
        <p:sp>
          <p:nvSpPr>
            <p:cNvPr id="26" name="TextBox 25"/>
            <p:cNvSpPr txBox="1"/>
            <p:nvPr/>
          </p:nvSpPr>
          <p:spPr>
            <a:xfrm>
              <a:off x="5826896" y="1040583"/>
              <a:ext cx="2147643" cy="484748"/>
            </a:xfrm>
            <a:prstGeom prst="rect">
              <a:avLst/>
            </a:prstGeom>
            <a:noFill/>
          </p:spPr>
          <p:txBody>
            <a:bodyPr wrap="none" rtlCol="0">
              <a:spAutoFit/>
            </a:bodyPr>
            <a:lstStyle/>
            <a:p>
              <a:pPr algn="ctr"/>
              <a:r>
                <a:rPr lang="en-US" dirty="0" smtClean="0"/>
                <a:t>Bit string meanings</a:t>
              </a:r>
            </a:p>
            <a:p>
              <a:pPr algn="ctr"/>
              <a:r>
                <a:rPr lang="en-US" dirty="0" smtClean="0"/>
                <a:t>in unum format</a:t>
              </a:r>
              <a:endParaRPr lang="en-US" dirty="0"/>
            </a:p>
          </p:txBody>
        </p:sp>
      </p:grpSp>
      <p:sp>
        <p:nvSpPr>
          <p:cNvPr id="10" name="TextBox 9"/>
          <p:cNvSpPr txBox="1"/>
          <p:nvPr/>
        </p:nvSpPr>
        <p:spPr>
          <a:xfrm>
            <a:off x="511478" y="5994136"/>
            <a:ext cx="8175323" cy="369332"/>
          </a:xfrm>
          <a:prstGeom prst="rect">
            <a:avLst/>
          </a:prstGeom>
          <a:solidFill>
            <a:srgbClr val="3366FF"/>
          </a:solidFill>
        </p:spPr>
        <p:txBody>
          <a:bodyPr wrap="none" rtlCol="0">
            <a:spAutoFit/>
          </a:bodyPr>
          <a:lstStyle/>
          <a:p>
            <a:r>
              <a:rPr lang="en-US" b="1" dirty="0" smtClean="0">
                <a:solidFill>
                  <a:schemeClr val="bg1"/>
                </a:solidFill>
              </a:rPr>
              <a:t>Complete representation of </a:t>
            </a:r>
            <a:r>
              <a:rPr lang="en-US" b="1" i="1" dirty="0" smtClean="0">
                <a:solidFill>
                  <a:schemeClr val="bg1"/>
                </a:solidFill>
              </a:rPr>
              <a:t>all</a:t>
            </a:r>
            <a:r>
              <a:rPr lang="en-US" b="1" dirty="0" smtClean="0">
                <a:solidFill>
                  <a:schemeClr val="bg1"/>
                </a:solidFill>
              </a:rPr>
              <a:t> real numbers using a finite number of bits</a:t>
            </a:r>
            <a:endParaRPr lang="en-US" b="1" dirty="0">
              <a:solidFill>
                <a:schemeClr val="bg1"/>
              </a:solidFill>
            </a:endParaRPr>
          </a:p>
        </p:txBody>
      </p:sp>
    </p:spTree>
    <p:extLst>
      <p:ext uri="{BB962C8B-B14F-4D97-AF65-F5344CB8AC3E}">
        <p14:creationId xmlns:p14="http://schemas.microsoft.com/office/powerpoint/2010/main" val="404814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Ubounds</a:t>
            </a:r>
            <a:r>
              <a:rPr lang="en-US" dirty="0" smtClean="0"/>
              <a:t> are the hull of 1 or 2 unums</a:t>
            </a:r>
            <a:endParaRPr lang="en-US" dirty="0"/>
          </a:p>
        </p:txBody>
      </p:sp>
      <p:pic>
        <p:nvPicPr>
          <p:cNvPr id="3" name="Picture 2" descr="Screen Shot 2014-09-22 at 1.27.5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28420"/>
            <a:ext cx="9144000" cy="1693333"/>
          </a:xfrm>
          <a:prstGeom prst="rect">
            <a:avLst/>
          </a:prstGeom>
        </p:spPr>
      </p:pic>
      <p:pic>
        <p:nvPicPr>
          <p:cNvPr id="4" name="Picture 3" descr="Screen Shot 2014-09-22 at 1.29.4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121660"/>
            <a:ext cx="9144000" cy="1640910"/>
          </a:xfrm>
          <a:prstGeom prst="rect">
            <a:avLst/>
          </a:prstGeom>
        </p:spPr>
      </p:pic>
      <p:sp>
        <p:nvSpPr>
          <p:cNvPr id="13" name="Content Placeholder 2"/>
          <p:cNvSpPr txBox="1">
            <a:spLocks/>
          </p:cNvSpPr>
          <p:nvPr/>
        </p:nvSpPr>
        <p:spPr bwMode="auto">
          <a:xfrm>
            <a:off x="548640" y="4645660"/>
            <a:ext cx="8442960"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2563" indent="-182563">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spcBef>
                <a:spcPct val="20000"/>
              </a:spcBef>
              <a:buClr>
                <a:schemeClr val="accent1"/>
              </a:buClr>
              <a:buSzPct val="85000"/>
              <a:buFont typeface="Arial" charset="0"/>
              <a:buChar char="•"/>
            </a:pPr>
            <a:r>
              <a:rPr lang="en-US" sz="2800" dirty="0" smtClean="0"/>
              <a:t>Includes closed, open, half-open intervals</a:t>
            </a:r>
          </a:p>
          <a:p>
            <a:pPr>
              <a:spcBef>
                <a:spcPct val="20000"/>
              </a:spcBef>
              <a:buClr>
                <a:schemeClr val="accent1"/>
              </a:buClr>
              <a:buSzPct val="85000"/>
              <a:buFont typeface="Arial" charset="0"/>
              <a:buChar char="•"/>
            </a:pPr>
            <a:r>
              <a:rPr lang="en-US" sz="2800" dirty="0" smtClean="0"/>
              <a:t>Includes ±∞, empty set, quiet and </a:t>
            </a:r>
            <a:r>
              <a:rPr lang="en-US" sz="2800" dirty="0" err="1" smtClean="0"/>
              <a:t>signalling</a:t>
            </a:r>
            <a:r>
              <a:rPr lang="en-US" sz="2800" dirty="0" smtClean="0"/>
              <a:t> NaN</a:t>
            </a:r>
          </a:p>
          <a:p>
            <a:pPr>
              <a:spcBef>
                <a:spcPct val="20000"/>
              </a:spcBef>
              <a:buClr>
                <a:schemeClr val="accent1"/>
              </a:buClr>
              <a:buSzPct val="85000"/>
              <a:buFont typeface="Arial" charset="0"/>
              <a:buChar char="•"/>
            </a:pPr>
            <a:r>
              <a:rPr lang="en-US" sz="2800" i="1" dirty="0" smtClean="0"/>
              <a:t>Unlike traditional intervals, </a:t>
            </a:r>
            <a:r>
              <a:rPr lang="en-US" sz="2800" i="1" dirty="0" err="1" smtClean="0"/>
              <a:t>ubounds</a:t>
            </a:r>
            <a:r>
              <a:rPr lang="en-US" sz="2800" i="1" dirty="0" smtClean="0"/>
              <a:t> are closed and </a:t>
            </a:r>
            <a:r>
              <a:rPr lang="en-US" sz="2800" i="1" dirty="0" smtClean="0">
                <a:solidFill>
                  <a:srgbClr val="3366FF"/>
                </a:solidFill>
              </a:rPr>
              <a:t>lossless</a:t>
            </a:r>
            <a:r>
              <a:rPr lang="en-US" sz="2800" i="1" dirty="0" smtClean="0"/>
              <a:t> under set operations</a:t>
            </a:r>
            <a:endParaRPr lang="en-US" sz="2800" i="1" dirty="0"/>
          </a:p>
        </p:txBody>
      </p:sp>
    </p:spTree>
    <p:extLst>
      <p:ext uri="{BB962C8B-B14F-4D97-AF65-F5344CB8AC3E}">
        <p14:creationId xmlns:p14="http://schemas.microsoft.com/office/powerpoint/2010/main" val="82919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three layers of computing</a:t>
            </a:r>
            <a:endParaRPr lang="en-US" dirty="0"/>
          </a:p>
        </p:txBody>
      </p:sp>
      <p:pic>
        <p:nvPicPr>
          <p:cNvPr id="3" name="Picture 2" descr="Screen Shot 2014-09-22 at 1.08.38 P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80160" y="1524000"/>
            <a:ext cx="6990080" cy="4302783"/>
          </a:xfrm>
          <a:prstGeom prst="rect">
            <a:avLst/>
          </a:prstGeom>
        </p:spPr>
      </p:pic>
      <p:sp>
        <p:nvSpPr>
          <p:cNvPr id="4" name="TextBox 3"/>
          <p:cNvSpPr txBox="1"/>
          <p:nvPr/>
        </p:nvSpPr>
        <p:spPr>
          <a:xfrm>
            <a:off x="1104900" y="5745503"/>
            <a:ext cx="1874520" cy="584775"/>
          </a:xfrm>
          <a:prstGeom prst="rect">
            <a:avLst/>
          </a:prstGeom>
          <a:noFill/>
        </p:spPr>
        <p:txBody>
          <a:bodyPr wrap="square" rtlCol="0">
            <a:spAutoFit/>
          </a:bodyPr>
          <a:lstStyle/>
          <a:p>
            <a:pPr algn="ctr"/>
            <a:r>
              <a:rPr lang="en-US" sz="1600" dirty="0" smtClean="0">
                <a:solidFill>
                  <a:srgbClr val="3366FF"/>
                </a:solidFill>
              </a:rPr>
              <a:t>Grammar rules for exact, inexact</a:t>
            </a:r>
          </a:p>
        </p:txBody>
      </p:sp>
      <p:sp>
        <p:nvSpPr>
          <p:cNvPr id="13" name="TextBox 12"/>
          <p:cNvSpPr txBox="1"/>
          <p:nvPr/>
        </p:nvSpPr>
        <p:spPr>
          <a:xfrm>
            <a:off x="3695700" y="5745503"/>
            <a:ext cx="2156460" cy="584775"/>
          </a:xfrm>
          <a:prstGeom prst="rect">
            <a:avLst/>
          </a:prstGeom>
          <a:noFill/>
        </p:spPr>
        <p:txBody>
          <a:bodyPr wrap="square" rtlCol="0">
            <a:spAutoFit/>
          </a:bodyPr>
          <a:lstStyle/>
          <a:p>
            <a:pPr algn="ctr"/>
            <a:r>
              <a:rPr lang="en-US" sz="1600" dirty="0" smtClean="0">
                <a:solidFill>
                  <a:srgbClr val="3366FF"/>
                </a:solidFill>
              </a:rPr>
              <a:t>High-efficiency floats and real intervals</a:t>
            </a:r>
          </a:p>
        </p:txBody>
      </p:sp>
      <p:sp>
        <p:nvSpPr>
          <p:cNvPr id="14" name="TextBox 13"/>
          <p:cNvSpPr txBox="1"/>
          <p:nvPr/>
        </p:nvSpPr>
        <p:spPr>
          <a:xfrm>
            <a:off x="6644640" y="5745503"/>
            <a:ext cx="1775460" cy="584775"/>
          </a:xfrm>
          <a:prstGeom prst="rect">
            <a:avLst/>
          </a:prstGeom>
          <a:noFill/>
        </p:spPr>
        <p:txBody>
          <a:bodyPr wrap="square" rtlCol="0">
            <a:spAutoFit/>
          </a:bodyPr>
          <a:lstStyle/>
          <a:p>
            <a:pPr algn="ctr"/>
            <a:r>
              <a:rPr lang="en-US" sz="1600" dirty="0" smtClean="0">
                <a:solidFill>
                  <a:srgbClr val="3366FF"/>
                </a:solidFill>
              </a:rPr>
              <a:t>Limited set of fused operations</a:t>
            </a:r>
          </a:p>
        </p:txBody>
      </p:sp>
    </p:spTree>
    <p:extLst>
      <p:ext uri="{BB962C8B-B14F-4D97-AF65-F5344CB8AC3E}">
        <p14:creationId xmlns:p14="http://schemas.microsoft.com/office/powerpoint/2010/main" val="11086848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25" y="533400"/>
            <a:ext cx="8229600" cy="990600"/>
          </a:xfrm>
        </p:spPr>
        <p:txBody>
          <a:bodyPr/>
          <a:lstStyle/>
          <a:p>
            <a:r>
              <a:rPr lang="en-US" dirty="0" smtClean="0"/>
              <a:t>The Warlpiri unums</a:t>
            </a:r>
            <a:endParaRPr lang="en-US" dirty="0"/>
          </a:p>
        </p:txBody>
      </p:sp>
      <p:grpSp>
        <p:nvGrpSpPr>
          <p:cNvPr id="8" name="Group 7"/>
          <p:cNvGrpSpPr/>
          <p:nvPr/>
        </p:nvGrpSpPr>
        <p:grpSpPr>
          <a:xfrm>
            <a:off x="53125" y="892855"/>
            <a:ext cx="9039966" cy="3161827"/>
            <a:chOff x="53125" y="669641"/>
            <a:chExt cx="9039966" cy="2371370"/>
          </a:xfrm>
        </p:grpSpPr>
        <p:pic>
          <p:nvPicPr>
            <p:cNvPr id="3" name="Picture 2" descr="Aborigines-cropped.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390733" y="669641"/>
              <a:ext cx="4702358" cy="2371370"/>
            </a:xfrm>
            <a:prstGeom prst="rect">
              <a:avLst/>
            </a:prstGeom>
          </p:spPr>
        </p:pic>
        <p:sp>
          <p:nvSpPr>
            <p:cNvPr id="5" name="TextBox 4"/>
            <p:cNvSpPr txBox="1"/>
            <p:nvPr/>
          </p:nvSpPr>
          <p:spPr>
            <a:xfrm>
              <a:off x="53125" y="1326917"/>
              <a:ext cx="3913909" cy="1315745"/>
            </a:xfrm>
            <a:prstGeom prst="rect">
              <a:avLst/>
            </a:prstGeom>
            <a:noFill/>
          </p:spPr>
          <p:txBody>
            <a:bodyPr wrap="square" rtlCol="0">
              <a:spAutoFit/>
            </a:bodyPr>
            <a:lstStyle/>
            <a:p>
              <a:r>
                <a:rPr lang="en-US" dirty="0" smtClean="0"/>
                <a:t>Before the aboriginal Warlpiri of Northern Australia had contact with other civilizations, their counting system was </a:t>
              </a:r>
              <a:r>
                <a:rPr lang="en-US" dirty="0" smtClean="0">
                  <a:solidFill>
                    <a:srgbClr val="3366FF"/>
                  </a:solidFill>
                </a:rPr>
                <a:t>“One, two, many.”</a:t>
              </a:r>
            </a:p>
            <a:p>
              <a:endParaRPr lang="en-US" dirty="0"/>
            </a:p>
            <a:p>
              <a:r>
                <a:rPr lang="en-US" dirty="0" smtClean="0"/>
                <a:t>Maybe they were onto something.</a:t>
              </a:r>
            </a:p>
          </p:txBody>
        </p:sp>
      </p:grpSp>
      <p:pic>
        <p:nvPicPr>
          <p:cNvPr id="7" name="Picture 6" descr="Screen Shot 2014-07-21 at 6.20.3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96080"/>
            <a:ext cx="9144000" cy="2281385"/>
          </a:xfrm>
          <a:prstGeom prst="rect">
            <a:avLst/>
          </a:prstGeom>
        </p:spPr>
      </p:pic>
    </p:spTree>
    <p:extLst>
      <p:ext uri="{BB962C8B-B14F-4D97-AF65-F5344CB8AC3E}">
        <p14:creationId xmlns:p14="http://schemas.microsoft.com/office/powerpoint/2010/main" val="3651013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Fixed-size unums: faster than floats</a:t>
            </a:r>
            <a:endParaRPr lang="en-US" dirty="0"/>
          </a:p>
        </p:txBody>
      </p:sp>
      <p:sp>
        <p:nvSpPr>
          <p:cNvPr id="3" name="Content Placeholder 2"/>
          <p:cNvSpPr>
            <a:spLocks noGrp="1"/>
          </p:cNvSpPr>
          <p:nvPr>
            <p:ph idx="1"/>
          </p:nvPr>
        </p:nvSpPr>
        <p:spPr>
          <a:xfrm>
            <a:off x="457200" y="1600200"/>
            <a:ext cx="8229600" cy="1092200"/>
          </a:xfrm>
        </p:spPr>
        <p:txBody>
          <a:bodyPr/>
          <a:lstStyle/>
          <a:p>
            <a:r>
              <a:rPr lang="en-US" dirty="0" smtClean="0"/>
              <a:t>Warlpiri </a:t>
            </a:r>
            <a:r>
              <a:rPr lang="en-US" dirty="0" err="1" smtClean="0"/>
              <a:t>ubounds</a:t>
            </a:r>
            <a:r>
              <a:rPr lang="en-US" dirty="0" smtClean="0"/>
              <a:t> are one byte, but closed system for </a:t>
            </a:r>
            <a:r>
              <a:rPr lang="en-US" dirty="0" err="1" smtClean="0"/>
              <a:t>reals</a:t>
            </a:r>
            <a:endParaRPr lang="en-US" dirty="0" smtClean="0"/>
          </a:p>
          <a:p>
            <a:r>
              <a:rPr lang="en-US" dirty="0" smtClean="0"/>
              <a:t>Unpacked unums pre-decode exception bits, hidden bit</a:t>
            </a:r>
            <a:endParaRPr lang="en-US" dirty="0"/>
          </a:p>
        </p:txBody>
      </p:sp>
      <p:pic>
        <p:nvPicPr>
          <p:cNvPr id="4" name="Picture 3" descr="Screen Shot 2014-09-22 at 3.01.5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800" y="2463800"/>
            <a:ext cx="8788400" cy="1930400"/>
          </a:xfrm>
          <a:prstGeom prst="rect">
            <a:avLst/>
          </a:prstGeom>
        </p:spPr>
      </p:pic>
      <p:grpSp>
        <p:nvGrpSpPr>
          <p:cNvPr id="14" name="Group 13"/>
          <p:cNvGrpSpPr/>
          <p:nvPr/>
        </p:nvGrpSpPr>
        <p:grpSpPr>
          <a:xfrm>
            <a:off x="883920" y="4434840"/>
            <a:ext cx="4701540" cy="2138680"/>
            <a:chOff x="883920" y="4434840"/>
            <a:chExt cx="4701540" cy="2138680"/>
          </a:xfrm>
        </p:grpSpPr>
        <p:pic>
          <p:nvPicPr>
            <p:cNvPr id="10" name="Picture 9" descr="Screen Shot 2014-09-22 at 3.02.59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421380" y="4434840"/>
              <a:ext cx="2164080" cy="2138680"/>
            </a:xfrm>
            <a:prstGeom prst="rect">
              <a:avLst/>
            </a:prstGeom>
          </p:spPr>
        </p:pic>
        <p:sp>
          <p:nvSpPr>
            <p:cNvPr id="12" name="TextBox 11"/>
            <p:cNvSpPr txBox="1"/>
            <p:nvPr/>
          </p:nvSpPr>
          <p:spPr>
            <a:xfrm>
              <a:off x="883920" y="5142914"/>
              <a:ext cx="2489200" cy="923330"/>
            </a:xfrm>
            <a:prstGeom prst="rect">
              <a:avLst/>
            </a:prstGeom>
            <a:noFill/>
          </p:spPr>
          <p:txBody>
            <a:bodyPr wrap="square" rtlCol="0">
              <a:spAutoFit/>
            </a:bodyPr>
            <a:lstStyle/>
            <a:p>
              <a:r>
                <a:rPr lang="en-US" dirty="0" smtClean="0"/>
                <a:t>Circuit required for</a:t>
              </a:r>
            </a:p>
            <a:p>
              <a:r>
                <a:rPr lang="en-US" dirty="0" smtClean="0"/>
                <a:t>“IEEE half-precision float = ∞?”</a:t>
              </a:r>
              <a:endParaRPr lang="en-US" dirty="0"/>
            </a:p>
          </p:txBody>
        </p:sp>
      </p:grpSp>
      <p:grpSp>
        <p:nvGrpSpPr>
          <p:cNvPr id="15" name="Group 14"/>
          <p:cNvGrpSpPr/>
          <p:nvPr/>
        </p:nvGrpSpPr>
        <p:grpSpPr>
          <a:xfrm>
            <a:off x="5831840" y="5271478"/>
            <a:ext cx="2692885" cy="1441097"/>
            <a:chOff x="5831840" y="5271478"/>
            <a:chExt cx="2692885" cy="1441097"/>
          </a:xfrm>
        </p:grpSpPr>
        <p:pic>
          <p:nvPicPr>
            <p:cNvPr id="11" name="Picture 10" descr="Screen Shot 2014-09-22 at 3.03.09 PM.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045960" y="5354320"/>
              <a:ext cx="1193800" cy="299720"/>
            </a:xfrm>
            <a:prstGeom prst="rect">
              <a:avLst/>
            </a:prstGeom>
          </p:spPr>
        </p:pic>
        <p:sp>
          <p:nvSpPr>
            <p:cNvPr id="26" name="TextBox 25"/>
            <p:cNvSpPr txBox="1"/>
            <p:nvPr/>
          </p:nvSpPr>
          <p:spPr>
            <a:xfrm>
              <a:off x="6441440" y="5789245"/>
              <a:ext cx="2083285" cy="923330"/>
            </a:xfrm>
            <a:prstGeom prst="rect">
              <a:avLst/>
            </a:prstGeom>
            <a:noFill/>
          </p:spPr>
          <p:txBody>
            <a:bodyPr wrap="none" rtlCol="0">
              <a:spAutoFit/>
            </a:bodyPr>
            <a:lstStyle/>
            <a:p>
              <a:r>
                <a:rPr lang="en-US" dirty="0" smtClean="0"/>
                <a:t>Circuit required for</a:t>
              </a:r>
            </a:p>
            <a:p>
              <a:r>
                <a:rPr lang="en-US" dirty="0" smtClean="0"/>
                <a:t>“unum = ∞?”</a:t>
              </a:r>
            </a:p>
            <a:p>
              <a:r>
                <a:rPr lang="en-US" dirty="0" smtClean="0"/>
                <a:t>(any precision)</a:t>
              </a:r>
              <a:endParaRPr lang="en-US" dirty="0"/>
            </a:p>
          </p:txBody>
        </p:sp>
        <p:sp>
          <p:nvSpPr>
            <p:cNvPr id="13" name="Right Arrow 12"/>
            <p:cNvSpPr/>
            <p:nvPr/>
          </p:nvSpPr>
          <p:spPr>
            <a:xfrm flipV="1">
              <a:off x="5831840" y="5271478"/>
              <a:ext cx="741680" cy="465404"/>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98981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564880" cy="990600"/>
          </a:xfrm>
        </p:spPr>
        <p:txBody>
          <a:bodyPr>
            <a:normAutofit/>
          </a:bodyPr>
          <a:lstStyle/>
          <a:p>
            <a:r>
              <a:rPr lang="en-US" dirty="0" smtClean="0"/>
              <a:t>Big problems facing computing</a:t>
            </a:r>
            <a:endParaRPr lang="en-US" dirty="0"/>
          </a:p>
        </p:txBody>
      </p:sp>
      <p:sp>
        <p:nvSpPr>
          <p:cNvPr id="3" name="Content Placeholder 2"/>
          <p:cNvSpPr>
            <a:spLocks noGrp="1"/>
          </p:cNvSpPr>
          <p:nvPr>
            <p:ph idx="1"/>
          </p:nvPr>
        </p:nvSpPr>
        <p:spPr/>
        <p:txBody>
          <a:bodyPr/>
          <a:lstStyle/>
          <a:p>
            <a:r>
              <a:rPr lang="en-US" dirty="0" smtClean="0"/>
              <a:t>More hardware parallelism than we know how to use</a:t>
            </a:r>
          </a:p>
          <a:p>
            <a:r>
              <a:rPr lang="en-US" dirty="0" smtClean="0"/>
              <a:t>Too much energy and power needed per calculation</a:t>
            </a:r>
          </a:p>
          <a:p>
            <a:r>
              <a:rPr lang="en-US" dirty="0" smtClean="0"/>
              <a:t>Not enough bandwidth (the “memory wall”)</a:t>
            </a:r>
          </a:p>
          <a:p>
            <a:r>
              <a:rPr lang="en-US" dirty="0" smtClean="0"/>
              <a:t>Rounding errors more treacherous than people realize</a:t>
            </a:r>
          </a:p>
          <a:p>
            <a:r>
              <a:rPr lang="en-US" dirty="0" smtClean="0"/>
              <a:t>Rounding errors prevent use of parallel methods</a:t>
            </a:r>
          </a:p>
          <a:p>
            <a:r>
              <a:rPr lang="en-US" dirty="0" smtClean="0"/>
              <a:t>Sampling errors turn physics simulations into guesswork</a:t>
            </a:r>
          </a:p>
          <a:p>
            <a:r>
              <a:rPr lang="en-US" dirty="0" smtClean="0"/>
              <a:t>Numerical methods are hard to use, require experts</a:t>
            </a:r>
          </a:p>
          <a:p>
            <a:r>
              <a:rPr lang="en-US" dirty="0" smtClean="0"/>
              <a:t>IEEE floats give different answers on different platforms</a:t>
            </a:r>
            <a:endParaRPr lang="en-US" dirty="0"/>
          </a:p>
        </p:txBody>
      </p:sp>
    </p:spTree>
    <p:extLst>
      <p:ext uri="{BB962C8B-B14F-4D97-AF65-F5344CB8AC3E}">
        <p14:creationId xmlns:p14="http://schemas.microsoft.com/office/powerpoint/2010/main" val="2368428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Floating Point II: The Wrath of Kahan</a:t>
            </a:r>
            <a:endParaRPr lang="en-US" dirty="0">
              <a:ea typeface="+mj-ea"/>
              <a:cs typeface="+mj-cs"/>
            </a:endParaRPr>
          </a:p>
        </p:txBody>
      </p:sp>
      <p:sp>
        <p:nvSpPr>
          <p:cNvPr id="3" name="Content Placeholder 2"/>
          <p:cNvSpPr>
            <a:spLocks noGrp="1"/>
          </p:cNvSpPr>
          <p:nvPr>
            <p:ph idx="1"/>
          </p:nvPr>
        </p:nvSpPr>
        <p:spPr>
          <a:xfrm>
            <a:off x="457200" y="1457960"/>
            <a:ext cx="8229600" cy="1754717"/>
          </a:xfrm>
        </p:spPr>
        <p:txBody>
          <a:bodyPr rtlCol="0">
            <a:noAutofit/>
          </a:bodyPr>
          <a:lstStyle/>
          <a:p>
            <a:pPr marL="182880" indent="-182880" fontAlgn="auto">
              <a:lnSpc>
                <a:spcPct val="120000"/>
              </a:lnSpc>
              <a:spcAft>
                <a:spcPts val="0"/>
              </a:spcAft>
              <a:buFont typeface="Arial" pitchFamily="34" charset="0"/>
              <a:buChar char="•"/>
              <a:defRPr/>
            </a:pPr>
            <a:r>
              <a:rPr lang="en-US" sz="2000" dirty="0" smtClean="0">
                <a:ea typeface="+mn-ea"/>
                <a:cs typeface="+mn-cs"/>
              </a:rPr>
              <a:t>Berkeley professor William Kahan is the father of modern IEEE Standard floats</a:t>
            </a:r>
          </a:p>
          <a:p>
            <a:pPr marL="182880" indent="-182880" fontAlgn="auto">
              <a:lnSpc>
                <a:spcPct val="120000"/>
              </a:lnSpc>
              <a:spcAft>
                <a:spcPts val="0"/>
              </a:spcAft>
              <a:buFont typeface="Arial" pitchFamily="34" charset="0"/>
              <a:buChar char="•"/>
              <a:defRPr/>
            </a:pPr>
            <a:r>
              <a:rPr lang="en-US" sz="2000" dirty="0" smtClean="0">
                <a:ea typeface="+mn-ea"/>
                <a:cs typeface="+mn-cs"/>
              </a:rPr>
              <a:t>Also the authority on their many dangers</a:t>
            </a:r>
          </a:p>
          <a:p>
            <a:pPr marL="182880" indent="-182880" fontAlgn="auto">
              <a:lnSpc>
                <a:spcPct val="120000"/>
              </a:lnSpc>
              <a:spcAft>
                <a:spcPts val="0"/>
              </a:spcAft>
              <a:buFont typeface="Arial" pitchFamily="34" charset="0"/>
              <a:buChar char="•"/>
              <a:defRPr/>
            </a:pPr>
            <a:r>
              <a:rPr lang="en-US" sz="2000" dirty="0" smtClean="0">
                <a:ea typeface="+mn-ea"/>
                <a:cs typeface="+mn-cs"/>
              </a:rPr>
              <a:t>Every idea to fix floats faces his tests that expose how new idea is </a:t>
            </a:r>
            <a:r>
              <a:rPr lang="en-US" sz="2000" i="1" dirty="0" smtClean="0">
                <a:ea typeface="+mn-ea"/>
                <a:cs typeface="+mn-cs"/>
              </a:rPr>
              <a:t>even worse</a:t>
            </a:r>
            <a:endParaRPr lang="en-US" sz="2000" i="1" dirty="0">
              <a:ea typeface="+mn-ea"/>
              <a:cs typeface="+mn-cs"/>
            </a:endParaRPr>
          </a:p>
        </p:txBody>
      </p:sp>
      <p:pic>
        <p:nvPicPr>
          <p:cNvPr id="22531" name="Picture 3" descr="WilliamKaha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8455" y="3535258"/>
            <a:ext cx="4064000" cy="2865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602164" y="3566585"/>
            <a:ext cx="4084637" cy="830997"/>
          </a:xfrm>
          <a:prstGeom prst="rect">
            <a:avLst/>
          </a:prstGeom>
          <a:solidFill>
            <a:schemeClr val="accent6">
              <a:lumMod val="50000"/>
            </a:schemeClr>
          </a:solidFill>
        </p:spPr>
        <p:txBody>
          <a:bodyPr>
            <a:spAutoFit/>
          </a:bodyPr>
          <a:lstStyle/>
          <a:p>
            <a:pPr fontAlgn="auto">
              <a:spcBef>
                <a:spcPts val="0"/>
              </a:spcBef>
              <a:spcAft>
                <a:spcPts val="0"/>
              </a:spcAft>
              <a:defRPr/>
            </a:pPr>
            <a:r>
              <a:rPr lang="en-US" sz="2400" i="1" dirty="0">
                <a:solidFill>
                  <a:schemeClr val="bg1"/>
                </a:solidFill>
                <a:latin typeface="+mn-lt"/>
                <a:ea typeface="+mn-ea"/>
                <a:cs typeface="+mn-cs"/>
              </a:rPr>
              <a:t>Working unum environment completed August 13, 2013</a:t>
            </a:r>
            <a:r>
              <a:rPr lang="en-US" sz="2400" i="1" dirty="0" smtClean="0">
                <a:solidFill>
                  <a:schemeClr val="bg1"/>
                </a:solidFill>
                <a:latin typeface="+mn-lt"/>
                <a:ea typeface="+mn-ea"/>
                <a:cs typeface="+mn-cs"/>
              </a:rPr>
              <a:t>.</a:t>
            </a:r>
            <a:endParaRPr lang="en-US" sz="2400" i="1" dirty="0">
              <a:solidFill>
                <a:schemeClr val="bg1"/>
              </a:solidFill>
              <a:latin typeface="+mn-lt"/>
              <a:ea typeface="+mn-ea"/>
              <a:cs typeface="+mn-cs"/>
            </a:endParaRPr>
          </a:p>
        </p:txBody>
      </p:sp>
      <p:sp>
        <p:nvSpPr>
          <p:cNvPr id="6" name="TextBox 5"/>
          <p:cNvSpPr txBox="1"/>
          <p:nvPr/>
        </p:nvSpPr>
        <p:spPr>
          <a:xfrm>
            <a:off x="4602164" y="5299387"/>
            <a:ext cx="4084637" cy="830997"/>
          </a:xfrm>
          <a:prstGeom prst="rect">
            <a:avLst/>
          </a:prstGeom>
          <a:solidFill>
            <a:schemeClr val="accent6">
              <a:lumMod val="50000"/>
            </a:schemeClr>
          </a:solidFill>
        </p:spPr>
        <p:txBody>
          <a:bodyPr>
            <a:spAutoFit/>
          </a:bodyPr>
          <a:lstStyle/>
          <a:p>
            <a:pPr fontAlgn="auto">
              <a:spcBef>
                <a:spcPts val="0"/>
              </a:spcBef>
              <a:spcAft>
                <a:spcPts val="0"/>
              </a:spcAft>
              <a:defRPr/>
            </a:pPr>
            <a:r>
              <a:rPr lang="en-US" sz="2400" i="1" dirty="0" smtClean="0">
                <a:solidFill>
                  <a:schemeClr val="bg1"/>
                </a:solidFill>
                <a:latin typeface="+mn-lt"/>
                <a:ea typeface="+mn-ea"/>
                <a:cs typeface="+mn-cs"/>
              </a:rPr>
              <a:t>Can </a:t>
            </a:r>
            <a:r>
              <a:rPr lang="en-US" sz="2400" i="1" dirty="0">
                <a:solidFill>
                  <a:schemeClr val="bg1"/>
                </a:solidFill>
                <a:latin typeface="+mn-lt"/>
                <a:ea typeface="+mn-ea"/>
                <a:cs typeface="+mn-cs"/>
              </a:rPr>
              <a:t>unums survive the wrath of Kahan?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A Typical Kahan Challenge</a:t>
            </a:r>
            <a:endParaRPr lang="en-US" dirty="0">
              <a:ea typeface="+mj-ea"/>
              <a:cs typeface="+mj-cs"/>
            </a:endParaRPr>
          </a:p>
        </p:txBody>
      </p:sp>
      <p:sp>
        <p:nvSpPr>
          <p:cNvPr id="3" name="Content Placeholder 2"/>
          <p:cNvSpPr>
            <a:spLocks noGrp="1"/>
          </p:cNvSpPr>
          <p:nvPr>
            <p:ph idx="1"/>
          </p:nvPr>
        </p:nvSpPr>
        <p:spPr>
          <a:xfrm>
            <a:off x="457200" y="2759288"/>
            <a:ext cx="8229600" cy="3280833"/>
          </a:xfrm>
        </p:spPr>
        <p:txBody>
          <a:bodyPr rtlCol="0">
            <a:normAutofit fontScale="85000" lnSpcReduction="20000"/>
          </a:bodyPr>
          <a:lstStyle/>
          <a:p>
            <a:pPr marL="182880" indent="-182880" fontAlgn="auto">
              <a:lnSpc>
                <a:spcPct val="120000"/>
              </a:lnSpc>
              <a:spcAft>
                <a:spcPts val="0"/>
              </a:spcAft>
              <a:buFont typeface="Arial" pitchFamily="34" charset="0"/>
              <a:buChar char="•"/>
              <a:defRPr/>
            </a:pPr>
            <a:r>
              <a:rPr lang="en-US" dirty="0" smtClean="0">
                <a:ea typeface="+mn-ea"/>
                <a:cs typeface="+mn-cs"/>
              </a:rPr>
              <a:t>Correct answer: (1, 1, 1, 1).</a:t>
            </a:r>
          </a:p>
          <a:p>
            <a:pPr marL="182880" indent="-182880" fontAlgn="auto">
              <a:lnSpc>
                <a:spcPct val="120000"/>
              </a:lnSpc>
              <a:spcAft>
                <a:spcPts val="0"/>
              </a:spcAft>
              <a:buFont typeface="Arial" pitchFamily="34" charset="0"/>
              <a:buChar char="•"/>
              <a:defRPr/>
            </a:pPr>
            <a:r>
              <a:rPr lang="en-US" dirty="0">
                <a:ea typeface="+mn-ea"/>
                <a:cs typeface="+mn-cs"/>
              </a:rPr>
              <a:t>IEEE </a:t>
            </a:r>
            <a:r>
              <a:rPr lang="en-US" dirty="0" smtClean="0">
                <a:ea typeface="+mn-ea"/>
                <a:cs typeface="+mn-cs"/>
              </a:rPr>
              <a:t>32-</a:t>
            </a:r>
            <a:r>
              <a:rPr lang="en-US" dirty="0">
                <a:ea typeface="+mn-ea"/>
                <a:cs typeface="+mn-cs"/>
              </a:rPr>
              <a:t>bit: (0, 0, 0, 0) </a:t>
            </a:r>
            <a:r>
              <a:rPr lang="en-US" b="1" dirty="0">
                <a:solidFill>
                  <a:srgbClr val="FF0000"/>
                </a:solidFill>
                <a:ea typeface="+mn-ea"/>
                <a:cs typeface="+mn-cs"/>
              </a:rPr>
              <a:t>FAIL </a:t>
            </a:r>
            <a:endParaRPr lang="en-US" b="1" dirty="0" smtClean="0">
              <a:solidFill>
                <a:srgbClr val="FF0000"/>
              </a:solidFill>
              <a:ea typeface="+mn-ea"/>
              <a:cs typeface="+mn-cs"/>
            </a:endParaRPr>
          </a:p>
          <a:p>
            <a:pPr marL="182880" indent="-182880" fontAlgn="auto">
              <a:lnSpc>
                <a:spcPct val="120000"/>
              </a:lnSpc>
              <a:spcAft>
                <a:spcPts val="0"/>
              </a:spcAft>
              <a:buFont typeface="Arial" pitchFamily="34" charset="0"/>
              <a:buChar char="•"/>
              <a:defRPr/>
            </a:pPr>
            <a:r>
              <a:rPr lang="en-US" dirty="0" smtClean="0">
                <a:ea typeface="+mn-ea"/>
                <a:cs typeface="+mn-cs"/>
              </a:rPr>
              <a:t>IEEE 64-bit: (0, 0, 0, 0) </a:t>
            </a:r>
            <a:r>
              <a:rPr lang="en-US" b="1" dirty="0" smtClean="0">
                <a:solidFill>
                  <a:srgbClr val="FF0000"/>
                </a:solidFill>
                <a:ea typeface="+mn-ea"/>
                <a:cs typeface="+mn-cs"/>
              </a:rPr>
              <a:t>FAIL</a:t>
            </a:r>
          </a:p>
          <a:p>
            <a:pPr marL="182880" indent="-182880" fontAlgn="auto">
              <a:lnSpc>
                <a:spcPct val="120000"/>
              </a:lnSpc>
              <a:spcAft>
                <a:spcPts val="0"/>
              </a:spcAft>
              <a:buFont typeface="Arial" pitchFamily="34" charset="0"/>
              <a:buChar char="•"/>
              <a:defRPr/>
            </a:pPr>
            <a:r>
              <a:rPr lang="en-US" dirty="0" smtClean="0">
                <a:ea typeface="+mn-ea"/>
                <a:cs typeface="+mn-cs"/>
              </a:rPr>
              <a:t>Myth: “</a:t>
            </a:r>
            <a:r>
              <a:rPr lang="en-US" dirty="0">
                <a:ea typeface="+mn-ea"/>
                <a:cs typeface="+mn-cs"/>
              </a:rPr>
              <a:t>G</a:t>
            </a:r>
            <a:r>
              <a:rPr lang="en-US" dirty="0" smtClean="0">
                <a:ea typeface="+mn-ea"/>
                <a:cs typeface="+mn-cs"/>
              </a:rPr>
              <a:t>etting </a:t>
            </a:r>
            <a:r>
              <a:rPr lang="en-US" dirty="0">
                <a:ea typeface="+mn-ea"/>
                <a:cs typeface="+mn-cs"/>
              </a:rPr>
              <a:t>the same answer with increased precision means the answer is </a:t>
            </a:r>
            <a:r>
              <a:rPr lang="en-US" dirty="0" smtClean="0">
                <a:ea typeface="+mn-ea"/>
                <a:cs typeface="+mn-cs"/>
              </a:rPr>
              <a:t>correct.”</a:t>
            </a:r>
            <a:endParaRPr lang="en-US" b="1" dirty="0" smtClean="0">
              <a:solidFill>
                <a:srgbClr val="FF0000"/>
              </a:solidFill>
              <a:ea typeface="+mn-ea"/>
              <a:cs typeface="+mn-cs"/>
            </a:endParaRPr>
          </a:p>
          <a:p>
            <a:pPr marL="182880" indent="-182880" fontAlgn="auto">
              <a:lnSpc>
                <a:spcPct val="120000"/>
              </a:lnSpc>
              <a:spcAft>
                <a:spcPts val="0"/>
              </a:spcAft>
              <a:buFont typeface="Arial" pitchFamily="34" charset="0"/>
              <a:buChar char="•"/>
              <a:defRPr/>
            </a:pPr>
            <a:r>
              <a:rPr lang="en-US" dirty="0" smtClean="0">
                <a:ea typeface="+mn-ea"/>
                <a:cs typeface="+mn-cs"/>
              </a:rPr>
              <a:t>IEEE 128-bit: (0, 0, 0, 0) </a:t>
            </a:r>
            <a:r>
              <a:rPr lang="en-US" b="1" dirty="0" smtClean="0">
                <a:solidFill>
                  <a:srgbClr val="FF0000"/>
                </a:solidFill>
                <a:ea typeface="+mn-ea"/>
                <a:cs typeface="+mn-cs"/>
              </a:rPr>
              <a:t>FAIL</a:t>
            </a:r>
          </a:p>
          <a:p>
            <a:pPr marL="182880" indent="-182880" fontAlgn="auto">
              <a:lnSpc>
                <a:spcPct val="120000"/>
              </a:lnSpc>
              <a:spcAft>
                <a:spcPts val="0"/>
              </a:spcAft>
              <a:buFont typeface="Arial" pitchFamily="34" charset="0"/>
              <a:buChar char="•"/>
              <a:defRPr/>
            </a:pPr>
            <a:r>
              <a:rPr lang="en-US" dirty="0" smtClean="0">
                <a:ea typeface="+mn-ea"/>
                <a:cs typeface="+mn-cs"/>
              </a:rPr>
              <a:t>Extended precision math packages: (0, 0, 0, 0) </a:t>
            </a:r>
            <a:r>
              <a:rPr lang="en-US" b="1" dirty="0" smtClean="0">
                <a:solidFill>
                  <a:srgbClr val="FF0000"/>
                </a:solidFill>
                <a:ea typeface="+mn-ea"/>
                <a:cs typeface="+mn-cs"/>
              </a:rPr>
              <a:t>FAIL</a:t>
            </a:r>
          </a:p>
          <a:p>
            <a:pPr marL="182880" indent="-182880" fontAlgn="auto">
              <a:lnSpc>
                <a:spcPct val="120000"/>
              </a:lnSpc>
              <a:spcAft>
                <a:spcPts val="0"/>
              </a:spcAft>
              <a:buFont typeface="Arial" pitchFamily="34" charset="0"/>
              <a:buChar char="•"/>
              <a:defRPr/>
            </a:pPr>
            <a:r>
              <a:rPr lang="en-US" dirty="0" smtClean="0">
                <a:ea typeface="+mn-ea"/>
                <a:cs typeface="+mn-cs"/>
              </a:rPr>
              <a:t>Interval arithmetic: </a:t>
            </a:r>
            <a:r>
              <a:rPr lang="en-US" dirty="0">
                <a:ea typeface="+mn-ea"/>
                <a:cs typeface="+mn-cs"/>
              </a:rPr>
              <a:t>U</a:t>
            </a:r>
            <a:r>
              <a:rPr lang="en-US" dirty="0" smtClean="0">
                <a:ea typeface="+mn-ea"/>
                <a:cs typeface="+mn-cs"/>
              </a:rPr>
              <a:t>m, somewhere between –∞ and ∞. </a:t>
            </a:r>
            <a:r>
              <a:rPr lang="en-US" b="1" dirty="0" smtClean="0">
                <a:solidFill>
                  <a:srgbClr val="FF0000"/>
                </a:solidFill>
                <a:ea typeface="+mn-ea"/>
                <a:cs typeface="+mn-cs"/>
              </a:rPr>
              <a:t>EPIC FAIL</a:t>
            </a:r>
          </a:p>
          <a:p>
            <a:pPr marL="182880" indent="-182880" fontAlgn="auto">
              <a:lnSpc>
                <a:spcPct val="120000"/>
              </a:lnSpc>
              <a:spcAft>
                <a:spcPts val="0"/>
              </a:spcAft>
              <a:buFont typeface="Arial" pitchFamily="34" charset="0"/>
              <a:buChar char="•"/>
              <a:defRPr/>
            </a:pPr>
            <a:r>
              <a:rPr lang="en-US" dirty="0" smtClean="0">
                <a:ea typeface="+mn-ea"/>
                <a:cs typeface="+mn-cs"/>
              </a:rPr>
              <a:t>Unums, </a:t>
            </a:r>
            <a:r>
              <a:rPr lang="en-US" b="1" i="1" dirty="0">
                <a:ea typeface="+mn-ea"/>
                <a:cs typeface="+mn-cs"/>
              </a:rPr>
              <a:t>6</a:t>
            </a:r>
            <a:r>
              <a:rPr lang="en-US" b="1" dirty="0" smtClean="0">
                <a:ea typeface="+mn-ea"/>
                <a:cs typeface="+mn-cs"/>
              </a:rPr>
              <a:t>-</a:t>
            </a:r>
            <a:r>
              <a:rPr lang="en-US" b="1" i="1" dirty="0" smtClean="0">
                <a:ea typeface="+mn-ea"/>
                <a:cs typeface="+mn-cs"/>
              </a:rPr>
              <a:t>bit</a:t>
            </a:r>
            <a:r>
              <a:rPr lang="en-US" dirty="0" smtClean="0">
                <a:ea typeface="+mn-ea"/>
                <a:cs typeface="+mn-cs"/>
              </a:rPr>
              <a:t> average size: (1, 1, 1, 1) </a:t>
            </a:r>
            <a:r>
              <a:rPr lang="en-US" b="1" dirty="0" smtClean="0">
                <a:solidFill>
                  <a:srgbClr val="3366FF"/>
                </a:solidFill>
                <a:ea typeface="+mn-ea"/>
                <a:cs typeface="+mn-cs"/>
              </a:rPr>
              <a:t>CORRECT</a:t>
            </a:r>
            <a:endParaRPr lang="en-US" dirty="0">
              <a:ea typeface="+mn-ea"/>
              <a:cs typeface="+mn-cs"/>
            </a:endParaRPr>
          </a:p>
        </p:txBody>
      </p:sp>
      <p:sp>
        <p:nvSpPr>
          <p:cNvPr id="4" name="TextBox 3"/>
          <p:cNvSpPr txBox="1">
            <a:spLocks noChangeArrowheads="1"/>
          </p:cNvSpPr>
          <p:nvPr/>
        </p:nvSpPr>
        <p:spPr bwMode="auto">
          <a:xfrm>
            <a:off x="1031875" y="6149340"/>
            <a:ext cx="7085067" cy="369332"/>
          </a:xfrm>
          <a:prstGeom prst="rect">
            <a:avLst/>
          </a:prstGeom>
          <a:solidFill>
            <a:srgbClr val="3C231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r>
              <a:rPr lang="en-US" b="1">
                <a:solidFill>
                  <a:srgbClr val="FFFFFF"/>
                </a:solidFill>
              </a:rPr>
              <a:t>I have been unable to find a problem that “breaks” unum math.</a:t>
            </a:r>
          </a:p>
        </p:txBody>
      </p:sp>
      <p:pic>
        <p:nvPicPr>
          <p:cNvPr id="23556" name="Picture 4" descr="Screen Shot 2013-12-06 at 10.38.26 AM.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61925" y="1508337"/>
            <a:ext cx="8820150" cy="1208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Kahan’s “Smooth Surprise”</a:t>
            </a:r>
            <a:endParaRPr lang="en-US" dirty="0">
              <a:ea typeface="+mj-ea"/>
              <a:cs typeface="+mj-cs"/>
            </a:endParaRPr>
          </a:p>
        </p:txBody>
      </p:sp>
      <p:sp>
        <p:nvSpPr>
          <p:cNvPr id="8" name="TextBox 7"/>
          <p:cNvSpPr txBox="1"/>
          <p:nvPr/>
        </p:nvSpPr>
        <p:spPr>
          <a:xfrm>
            <a:off x="1447925" y="1524000"/>
            <a:ext cx="6248150" cy="369332"/>
          </a:xfrm>
          <a:prstGeom prst="rect">
            <a:avLst/>
          </a:prstGeom>
          <a:solidFill>
            <a:schemeClr val="tx1"/>
          </a:solidFill>
        </p:spPr>
        <p:txBody>
          <a:bodyPr wrap="none" rtlCol="0">
            <a:spAutoFit/>
          </a:bodyPr>
          <a:lstStyle/>
          <a:p>
            <a:r>
              <a:rPr lang="en-US" dirty="0" smtClean="0">
                <a:solidFill>
                  <a:srgbClr val="FFFFFF"/>
                </a:solidFill>
              </a:rPr>
              <a:t>Find minimum of  log(|3(1–</a:t>
            </a:r>
            <a:r>
              <a:rPr lang="en-US" i="1" dirty="0" smtClean="0">
                <a:solidFill>
                  <a:srgbClr val="FFFFFF"/>
                </a:solidFill>
              </a:rPr>
              <a:t>x</a:t>
            </a:r>
            <a:r>
              <a:rPr lang="en-US" dirty="0" smtClean="0">
                <a:solidFill>
                  <a:srgbClr val="FFFFFF"/>
                </a:solidFill>
              </a:rPr>
              <a:t>)+1|)/80 + </a:t>
            </a:r>
            <a:r>
              <a:rPr lang="en-US" i="1" dirty="0" smtClean="0">
                <a:solidFill>
                  <a:srgbClr val="FFFFFF"/>
                </a:solidFill>
              </a:rPr>
              <a:t>x</a:t>
            </a:r>
            <a:r>
              <a:rPr lang="en-US" baseline="30000" dirty="0" smtClean="0">
                <a:solidFill>
                  <a:srgbClr val="FFFFFF"/>
                </a:solidFill>
              </a:rPr>
              <a:t>2 </a:t>
            </a:r>
            <a:r>
              <a:rPr lang="en-US" dirty="0" smtClean="0">
                <a:solidFill>
                  <a:srgbClr val="FFFFFF"/>
                </a:solidFill>
              </a:rPr>
              <a:t>+ 1 in 0.8 ≤ </a:t>
            </a:r>
            <a:r>
              <a:rPr lang="en-US" i="1" dirty="0" smtClean="0">
                <a:solidFill>
                  <a:srgbClr val="FFFFFF"/>
                </a:solidFill>
              </a:rPr>
              <a:t>x</a:t>
            </a:r>
            <a:r>
              <a:rPr lang="en-US" dirty="0" smtClean="0">
                <a:solidFill>
                  <a:srgbClr val="FFFFFF"/>
                </a:solidFill>
              </a:rPr>
              <a:t> ≤ 2.0</a:t>
            </a:r>
            <a:endParaRPr lang="en-US" dirty="0">
              <a:solidFill>
                <a:srgbClr val="FFFFFF"/>
              </a:solidFill>
            </a:endParaRPr>
          </a:p>
        </p:txBody>
      </p:sp>
      <p:grpSp>
        <p:nvGrpSpPr>
          <p:cNvPr id="11" name="Group 10"/>
          <p:cNvGrpSpPr/>
          <p:nvPr/>
        </p:nvGrpSpPr>
        <p:grpSpPr>
          <a:xfrm>
            <a:off x="1" y="2647762"/>
            <a:ext cx="4349211" cy="3902361"/>
            <a:chOff x="0" y="1985821"/>
            <a:chExt cx="4349211" cy="2926771"/>
          </a:xfrm>
        </p:grpSpPr>
        <p:pic>
          <p:nvPicPr>
            <p:cNvPr id="6" name="Picture 5" descr="Screen Shot 2014-07-21 at 5.46.47 P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2043547"/>
              <a:ext cx="4349211" cy="2869045"/>
            </a:xfrm>
            <a:prstGeom prst="rect">
              <a:avLst/>
            </a:prstGeom>
          </p:spPr>
        </p:pic>
        <p:sp>
          <p:nvSpPr>
            <p:cNvPr id="10" name="TextBox 9"/>
            <p:cNvSpPr txBox="1"/>
            <p:nvPr/>
          </p:nvSpPr>
          <p:spPr>
            <a:xfrm>
              <a:off x="457200" y="1985821"/>
              <a:ext cx="3148631" cy="900247"/>
            </a:xfrm>
            <a:prstGeom prst="rect">
              <a:avLst/>
            </a:prstGeom>
            <a:noFill/>
          </p:spPr>
          <p:txBody>
            <a:bodyPr wrap="none" rtlCol="0">
              <a:spAutoFit/>
            </a:bodyPr>
            <a:lstStyle/>
            <a:p>
              <a:r>
                <a:rPr lang="en-US" dirty="0" smtClean="0"/>
                <a:t>Plot, test using </a:t>
              </a:r>
              <a:r>
                <a:rPr lang="en-US" i="1" dirty="0" smtClean="0"/>
                <a:t>half a million</a:t>
              </a:r>
            </a:p>
            <a:p>
              <a:r>
                <a:rPr lang="en-US" dirty="0" smtClean="0"/>
                <a:t>double-precision IEEE floats.</a:t>
              </a:r>
            </a:p>
            <a:p>
              <a:r>
                <a:rPr lang="en-US" dirty="0" smtClean="0"/>
                <a:t>Shows minimum at </a:t>
              </a:r>
              <a:r>
                <a:rPr lang="en-US" i="1" dirty="0" smtClean="0"/>
                <a:t>x </a:t>
              </a:r>
              <a:r>
                <a:rPr lang="en-US" dirty="0" smtClean="0"/>
                <a:t>= 0.8.</a:t>
              </a:r>
            </a:p>
            <a:p>
              <a:r>
                <a:rPr lang="en-US" dirty="0" smtClean="0">
                  <a:solidFill>
                    <a:srgbClr val="FF0000"/>
                  </a:solidFill>
                </a:rPr>
                <a:t>FAIL</a:t>
              </a:r>
              <a:endParaRPr lang="en-US" dirty="0">
                <a:solidFill>
                  <a:srgbClr val="FF0000"/>
                </a:solidFill>
              </a:endParaRPr>
            </a:p>
          </p:txBody>
        </p:sp>
      </p:grpSp>
      <p:grpSp>
        <p:nvGrpSpPr>
          <p:cNvPr id="13" name="Group 12"/>
          <p:cNvGrpSpPr/>
          <p:nvPr/>
        </p:nvGrpSpPr>
        <p:grpSpPr>
          <a:xfrm>
            <a:off x="4668223" y="2647762"/>
            <a:ext cx="4446251" cy="3856180"/>
            <a:chOff x="4668223" y="1985821"/>
            <a:chExt cx="4446251" cy="2892135"/>
          </a:xfrm>
        </p:grpSpPr>
        <p:pic>
          <p:nvPicPr>
            <p:cNvPr id="9" name="Picture 8" descr="Screen Shot 2014-07-21 at 5.46.59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668223" y="2043547"/>
              <a:ext cx="4446251" cy="2834409"/>
            </a:xfrm>
            <a:prstGeom prst="rect">
              <a:avLst/>
            </a:prstGeom>
          </p:spPr>
        </p:pic>
        <p:sp>
          <p:nvSpPr>
            <p:cNvPr id="12" name="TextBox 11"/>
            <p:cNvSpPr txBox="1"/>
            <p:nvPr/>
          </p:nvSpPr>
          <p:spPr>
            <a:xfrm>
              <a:off x="4985330" y="1985821"/>
              <a:ext cx="3063977" cy="1107996"/>
            </a:xfrm>
            <a:prstGeom prst="rect">
              <a:avLst/>
            </a:prstGeom>
            <a:noFill/>
          </p:spPr>
          <p:txBody>
            <a:bodyPr wrap="none" rtlCol="0">
              <a:spAutoFit/>
            </a:bodyPr>
            <a:lstStyle/>
            <a:p>
              <a:r>
                <a:rPr lang="en-US" dirty="0" smtClean="0"/>
                <a:t>Plot, test using a few dozen</a:t>
              </a:r>
              <a:endParaRPr lang="en-US" i="1" dirty="0"/>
            </a:p>
            <a:p>
              <a:r>
                <a:rPr lang="en-US" dirty="0" smtClean="0"/>
                <a:t>very low-precision unums.</a:t>
              </a:r>
            </a:p>
            <a:p>
              <a:r>
                <a:rPr lang="en-US" dirty="0" smtClean="0"/>
                <a:t>Shows minimum where</a:t>
              </a:r>
            </a:p>
            <a:p>
              <a:r>
                <a:rPr lang="en-US" i="1" dirty="0" smtClean="0"/>
                <a:t>x</a:t>
              </a:r>
              <a:r>
                <a:rPr lang="en-US" dirty="0" smtClean="0"/>
                <a:t> spans 4/3.</a:t>
              </a:r>
            </a:p>
            <a:p>
              <a:r>
                <a:rPr lang="en-US" dirty="0" smtClean="0">
                  <a:solidFill>
                    <a:srgbClr val="3366FF"/>
                  </a:solidFill>
                </a:rPr>
                <a:t>CORRECT</a:t>
              </a:r>
              <a:endParaRPr lang="en-US" dirty="0">
                <a:solidFill>
                  <a:srgbClr val="3366FF"/>
                </a:solidFill>
              </a:endParaRPr>
            </a:p>
          </p:txBody>
        </p:sp>
      </p:grpSp>
    </p:spTree>
    <p:extLst>
      <p:ext uri="{BB962C8B-B14F-4D97-AF65-F5344CB8AC3E}">
        <p14:creationId xmlns:p14="http://schemas.microsoft.com/office/powerpoint/2010/main" val="1082016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Kahan on the computation of powers</a:t>
            </a:r>
            <a:endParaRPr lang="en-US" i="1" dirty="0">
              <a:ea typeface="+mj-ea"/>
              <a:cs typeface="+mj-cs"/>
            </a:endParaRPr>
          </a:p>
        </p:txBody>
      </p:sp>
      <p:pic>
        <p:nvPicPr>
          <p:cNvPr id="3" name="Picture 2" descr="Screen Shot 2014-07-21 at 6.25.0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67165"/>
            <a:ext cx="9144000" cy="2011881"/>
          </a:xfrm>
          <a:prstGeom prst="rect">
            <a:avLst/>
          </a:prstGeom>
        </p:spPr>
      </p:pic>
      <p:grpSp>
        <p:nvGrpSpPr>
          <p:cNvPr id="6" name="Group 5"/>
          <p:cNvGrpSpPr/>
          <p:nvPr/>
        </p:nvGrpSpPr>
        <p:grpSpPr>
          <a:xfrm>
            <a:off x="150092" y="3945900"/>
            <a:ext cx="8832203" cy="2031325"/>
            <a:chOff x="150092" y="3945900"/>
            <a:chExt cx="8832203" cy="2031325"/>
          </a:xfrm>
        </p:grpSpPr>
        <p:sp>
          <p:nvSpPr>
            <p:cNvPr id="4" name="TextBox 3"/>
            <p:cNvSpPr txBox="1"/>
            <p:nvPr/>
          </p:nvSpPr>
          <p:spPr>
            <a:xfrm>
              <a:off x="1962728" y="5097837"/>
              <a:ext cx="5069191" cy="369332"/>
            </a:xfrm>
            <a:prstGeom prst="rect">
              <a:avLst/>
            </a:prstGeom>
            <a:solidFill>
              <a:srgbClr val="292934"/>
            </a:solidFill>
          </p:spPr>
          <p:txBody>
            <a:bodyPr wrap="none" rtlCol="0">
              <a:spAutoFit/>
            </a:bodyPr>
            <a:lstStyle/>
            <a:p>
              <a:r>
                <a:rPr lang="en-US" dirty="0" smtClean="0">
                  <a:solidFill>
                    <a:schemeClr val="bg1"/>
                  </a:solidFill>
                </a:rPr>
                <a:t>5.9604644775390625</a:t>
              </a:r>
              <a:r>
                <a:rPr lang="en-US" baseline="30000" dirty="0" smtClean="0">
                  <a:solidFill>
                    <a:schemeClr val="bg1"/>
                  </a:solidFill>
                </a:rPr>
                <a:t>0.875</a:t>
              </a:r>
              <a:r>
                <a:rPr lang="en-US" dirty="0" smtClean="0">
                  <a:solidFill>
                    <a:schemeClr val="bg1"/>
                  </a:solidFill>
                </a:rPr>
                <a:t> = 4.76837158203125</a:t>
              </a:r>
              <a:endParaRPr lang="en-US" dirty="0">
                <a:solidFill>
                  <a:schemeClr val="bg1"/>
                </a:solidFill>
              </a:endParaRPr>
            </a:p>
          </p:txBody>
        </p:sp>
        <p:sp>
          <p:nvSpPr>
            <p:cNvPr id="5" name="TextBox 4"/>
            <p:cNvSpPr txBox="1"/>
            <p:nvPr/>
          </p:nvSpPr>
          <p:spPr>
            <a:xfrm>
              <a:off x="150092" y="3945900"/>
              <a:ext cx="8832203" cy="2031325"/>
            </a:xfrm>
            <a:prstGeom prst="rect">
              <a:avLst/>
            </a:prstGeom>
            <a:noFill/>
          </p:spPr>
          <p:txBody>
            <a:bodyPr wrap="none" rtlCol="0">
              <a:spAutoFit/>
            </a:bodyPr>
            <a:lstStyle/>
            <a:p>
              <a:r>
                <a:rPr lang="en-US" dirty="0" smtClean="0"/>
                <a:t>I sent Kahan my fixed-cost, fixed-storage method, and he said it looked “impractical.”</a:t>
              </a:r>
            </a:p>
            <a:p>
              <a:endParaRPr lang="en-US" dirty="0"/>
            </a:p>
            <a:p>
              <a:r>
                <a:rPr lang="en-US" dirty="0" smtClean="0"/>
                <a:t>I asked if he had a method that shows the following computation is </a:t>
              </a:r>
              <a:r>
                <a:rPr lang="en-US" i="1" dirty="0" smtClean="0"/>
                <a:t>exact:</a:t>
              </a:r>
            </a:p>
            <a:p>
              <a:endParaRPr lang="en-US" i="1" dirty="0"/>
            </a:p>
            <a:p>
              <a:endParaRPr lang="en-US" dirty="0"/>
            </a:p>
            <a:p>
              <a:endParaRPr lang="en-US" dirty="0" smtClean="0"/>
            </a:p>
            <a:p>
              <a:r>
                <a:rPr lang="en-US" dirty="0" smtClean="0"/>
                <a:t>Have not heard from him since.</a:t>
              </a:r>
            </a:p>
          </p:txBody>
        </p:sp>
      </p:grpSp>
    </p:spTree>
    <p:extLst>
      <p:ext uri="{BB962C8B-B14F-4D97-AF65-F5344CB8AC3E}">
        <p14:creationId xmlns:p14="http://schemas.microsoft.com/office/powerpoint/2010/main" val="3428474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Two can play this game, Professor K.</a:t>
            </a:r>
            <a:endParaRPr lang="en-US" i="1" dirty="0">
              <a:ea typeface="+mj-ea"/>
              <a:cs typeface="+mj-cs"/>
            </a:endParaRPr>
          </a:p>
        </p:txBody>
      </p:sp>
      <p:sp>
        <p:nvSpPr>
          <p:cNvPr id="6" name="TextBox 5"/>
          <p:cNvSpPr txBox="1"/>
          <p:nvPr/>
        </p:nvSpPr>
        <p:spPr>
          <a:xfrm>
            <a:off x="375000" y="6036311"/>
            <a:ext cx="8435234" cy="369332"/>
          </a:xfrm>
          <a:prstGeom prst="rect">
            <a:avLst/>
          </a:prstGeom>
          <a:solidFill>
            <a:srgbClr val="3366FF"/>
          </a:solidFill>
        </p:spPr>
        <p:txBody>
          <a:bodyPr wrap="none" rtlCol="0">
            <a:spAutoFit/>
          </a:bodyPr>
          <a:lstStyle/>
          <a:p>
            <a:pPr algn="ctr"/>
            <a:r>
              <a:rPr lang="en-US" dirty="0" smtClean="0">
                <a:solidFill>
                  <a:schemeClr val="bg1"/>
                </a:solidFill>
              </a:rPr>
              <a:t>Unums can do anything floats can do, through explicit use of the </a:t>
            </a:r>
            <a:r>
              <a:rPr lang="en-US" b="1" dirty="0" smtClean="0">
                <a:solidFill>
                  <a:schemeClr val="bg1"/>
                </a:solidFill>
                <a:latin typeface="Courier"/>
                <a:cs typeface="Courier"/>
              </a:rPr>
              <a:t>guess</a:t>
            </a:r>
            <a:r>
              <a:rPr lang="en-US" dirty="0" smtClean="0">
                <a:solidFill>
                  <a:schemeClr val="bg1"/>
                </a:solidFill>
              </a:rPr>
              <a:t> function.</a:t>
            </a:r>
            <a:endParaRPr lang="en-US" dirty="0">
              <a:solidFill>
                <a:schemeClr val="bg1"/>
              </a:solidFill>
            </a:endParaRPr>
          </a:p>
        </p:txBody>
      </p:sp>
      <p:pic>
        <p:nvPicPr>
          <p:cNvPr id="7" name="Picture 6" descr="Screen Shot 2014-09-22 at 2.42.05 P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7200" y="1442720"/>
            <a:ext cx="4125261" cy="2674620"/>
          </a:xfrm>
          <a:prstGeom prst="rect">
            <a:avLst/>
          </a:prstGeom>
        </p:spPr>
      </p:pic>
      <p:sp>
        <p:nvSpPr>
          <p:cNvPr id="10" name="Oval 9"/>
          <p:cNvSpPr/>
          <p:nvPr/>
        </p:nvSpPr>
        <p:spPr>
          <a:xfrm>
            <a:off x="3952240" y="1643380"/>
            <a:ext cx="266700" cy="266700"/>
          </a:xfrm>
          <a:prstGeom prst="ellipse">
            <a:avLst/>
          </a:prstGeom>
          <a:noFill/>
          <a:ln w="190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 name="Group 12"/>
          <p:cNvGrpSpPr/>
          <p:nvPr/>
        </p:nvGrpSpPr>
        <p:grpSpPr>
          <a:xfrm>
            <a:off x="4179883" y="1633220"/>
            <a:ext cx="4852357" cy="2339340"/>
            <a:chOff x="4291643" y="1633220"/>
            <a:chExt cx="4852357" cy="2339340"/>
          </a:xfrm>
        </p:grpSpPr>
        <p:pic>
          <p:nvPicPr>
            <p:cNvPr id="8" name="Picture 7" descr="Screen Shot 2014-09-22 at 2.42.30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860374" y="1633220"/>
              <a:ext cx="4283626" cy="2339340"/>
            </a:xfrm>
            <a:prstGeom prst="rect">
              <a:avLst/>
            </a:prstGeom>
          </p:spPr>
        </p:pic>
        <p:cxnSp>
          <p:nvCxnSpPr>
            <p:cNvPr id="12" name="Straight Arrow Connector 11"/>
            <p:cNvCxnSpPr>
              <a:stCxn id="10" idx="5"/>
            </p:cNvCxnSpPr>
            <p:nvPr/>
          </p:nvCxnSpPr>
          <p:spPr>
            <a:xfrm>
              <a:off x="4291643" y="1871023"/>
              <a:ext cx="2251397" cy="70961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sp>
        <p:nvSpPr>
          <p:cNvPr id="15" name="Content Placeholder 2"/>
          <p:cNvSpPr>
            <a:spLocks noGrp="1"/>
          </p:cNvSpPr>
          <p:nvPr>
            <p:ph idx="1"/>
          </p:nvPr>
        </p:nvSpPr>
        <p:spPr>
          <a:xfrm>
            <a:off x="498434" y="4131311"/>
            <a:ext cx="8513486" cy="1935480"/>
          </a:xfrm>
        </p:spPr>
        <p:txBody>
          <a:bodyPr/>
          <a:lstStyle/>
          <a:p>
            <a:r>
              <a:rPr lang="en-US" dirty="0" smtClean="0"/>
              <a:t>Stable fixed point found by floats, not by traditional intervals</a:t>
            </a:r>
          </a:p>
          <a:p>
            <a:r>
              <a:rPr lang="en-US" dirty="0" smtClean="0"/>
              <a:t>Unums find both stable point, </a:t>
            </a:r>
            <a:r>
              <a:rPr lang="en-US" i="1" dirty="0" smtClean="0"/>
              <a:t>and</a:t>
            </a:r>
            <a:r>
              <a:rPr lang="en-US" dirty="0" smtClean="0"/>
              <a:t> unstable point at origin</a:t>
            </a:r>
          </a:p>
          <a:p>
            <a:r>
              <a:rPr lang="en-US" dirty="0" smtClean="0"/>
              <a:t>Finding exact stable point is mathematically incorrect!</a:t>
            </a:r>
          </a:p>
          <a:p>
            <a:r>
              <a:rPr lang="en-US" dirty="0" smtClean="0"/>
              <a:t>Adding a tiny wobble sin(</a:t>
            </a:r>
            <a:r>
              <a:rPr lang="en-US" i="1" dirty="0" smtClean="0"/>
              <a:t>x</a:t>
            </a:r>
            <a:r>
              <a:rPr lang="en-US" dirty="0" smtClean="0"/>
              <a:t>)/</a:t>
            </a:r>
            <a:r>
              <a:rPr lang="en-US" i="1" dirty="0" smtClean="0"/>
              <a:t>x</a:t>
            </a:r>
            <a:r>
              <a:rPr lang="en-US" dirty="0" smtClean="0"/>
              <a:t> destroys floats, but not unums.</a:t>
            </a:r>
            <a:endParaRPr lang="en-US" i="1" dirty="0" smtClean="0"/>
          </a:p>
        </p:txBody>
      </p:sp>
    </p:spTree>
    <p:extLst>
      <p:ext uri="{BB962C8B-B14F-4D97-AF65-F5344CB8AC3E}">
        <p14:creationId xmlns:p14="http://schemas.microsoft.com/office/powerpoint/2010/main" val="4072609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Rump’s Royal Pain</a:t>
            </a:r>
            <a:endParaRPr lang="en-US" dirty="0">
              <a:ea typeface="+mj-ea"/>
              <a:cs typeface="+mj-cs"/>
            </a:endParaRPr>
          </a:p>
        </p:txBody>
      </p:sp>
      <p:sp>
        <p:nvSpPr>
          <p:cNvPr id="3" name="Content Placeholder 2"/>
          <p:cNvSpPr>
            <a:spLocks noGrp="1"/>
          </p:cNvSpPr>
          <p:nvPr>
            <p:ph idx="1"/>
          </p:nvPr>
        </p:nvSpPr>
        <p:spPr>
          <a:xfrm>
            <a:off x="457200" y="2424431"/>
            <a:ext cx="8567271" cy="3143249"/>
          </a:xfrm>
        </p:spPr>
        <p:txBody>
          <a:bodyPr rtlCol="0">
            <a:normAutofit lnSpcReduction="10000"/>
          </a:bodyPr>
          <a:lstStyle/>
          <a:p>
            <a:pPr marL="182880" indent="-182880" fontAlgn="auto">
              <a:lnSpc>
                <a:spcPct val="120000"/>
              </a:lnSpc>
              <a:spcAft>
                <a:spcPts val="0"/>
              </a:spcAft>
              <a:buFont typeface="Arial" pitchFamily="34" charset="0"/>
              <a:buChar char="•"/>
              <a:defRPr/>
            </a:pPr>
            <a:r>
              <a:rPr lang="en-US" dirty="0" smtClean="0">
                <a:ea typeface="+mn-ea"/>
                <a:cs typeface="+mn-cs"/>
              </a:rPr>
              <a:t>Using IBM (pre-IEEE Standard) floats, Rump got</a:t>
            </a:r>
          </a:p>
          <a:p>
            <a:pPr lvl="1" indent="-182880" fontAlgn="auto">
              <a:lnSpc>
                <a:spcPct val="120000"/>
              </a:lnSpc>
              <a:spcAft>
                <a:spcPts val="0"/>
              </a:spcAft>
              <a:buFont typeface="Arial" pitchFamily="34" charset="0"/>
              <a:buChar char="•"/>
              <a:defRPr/>
            </a:pPr>
            <a:r>
              <a:rPr lang="en-US" dirty="0">
                <a:ea typeface="+mn-ea"/>
              </a:rPr>
              <a:t>1.172603 in </a:t>
            </a:r>
            <a:r>
              <a:rPr lang="en-US" dirty="0" smtClean="0">
                <a:ea typeface="+mn-ea"/>
              </a:rPr>
              <a:t>32-bit precision</a:t>
            </a:r>
            <a:endParaRPr lang="en-US" dirty="0">
              <a:ea typeface="+mn-ea"/>
            </a:endParaRPr>
          </a:p>
          <a:p>
            <a:pPr lvl="1" indent="-182880" fontAlgn="auto">
              <a:lnSpc>
                <a:spcPct val="120000"/>
              </a:lnSpc>
              <a:spcAft>
                <a:spcPts val="0"/>
              </a:spcAft>
              <a:buFont typeface="Arial" pitchFamily="34" charset="0"/>
              <a:buChar char="•"/>
              <a:defRPr/>
            </a:pPr>
            <a:r>
              <a:rPr lang="en-US" dirty="0">
                <a:ea typeface="+mn-ea"/>
              </a:rPr>
              <a:t>1.1726039400531 in </a:t>
            </a:r>
            <a:r>
              <a:rPr lang="en-US" dirty="0" smtClean="0">
                <a:ea typeface="+mn-ea"/>
              </a:rPr>
              <a:t>64-bit precision</a:t>
            </a:r>
            <a:endParaRPr lang="en-US" dirty="0">
              <a:ea typeface="+mn-ea"/>
            </a:endParaRPr>
          </a:p>
          <a:p>
            <a:pPr lvl="1" indent="-182880" fontAlgn="auto">
              <a:lnSpc>
                <a:spcPct val="120000"/>
              </a:lnSpc>
              <a:spcAft>
                <a:spcPts val="0"/>
              </a:spcAft>
              <a:buFont typeface="Arial" pitchFamily="34" charset="0"/>
              <a:buChar char="•"/>
              <a:defRPr/>
            </a:pPr>
            <a:r>
              <a:rPr lang="en-US" dirty="0">
                <a:ea typeface="+mn-ea"/>
              </a:rPr>
              <a:t>1.172603940053178 in </a:t>
            </a:r>
            <a:r>
              <a:rPr lang="en-US" dirty="0" smtClean="0">
                <a:ea typeface="+mn-ea"/>
              </a:rPr>
              <a:t>128-bit precision</a:t>
            </a:r>
          </a:p>
          <a:p>
            <a:pPr marL="182880" indent="-182880" fontAlgn="auto">
              <a:lnSpc>
                <a:spcPct val="120000"/>
              </a:lnSpc>
              <a:spcAft>
                <a:spcPts val="0"/>
              </a:spcAft>
              <a:buFont typeface="Arial" pitchFamily="34" charset="0"/>
              <a:buChar char="•"/>
              <a:defRPr/>
            </a:pPr>
            <a:r>
              <a:rPr lang="en-US" dirty="0" smtClean="0">
                <a:ea typeface="+mn-ea"/>
                <a:cs typeface="+mn-cs"/>
              </a:rPr>
              <a:t>Using IEEE double precision: 1.18059</a:t>
            </a:r>
            <a:r>
              <a:rPr lang="en-US" dirty="0" smtClean="0">
                <a:solidFill>
                  <a:srgbClr val="FF6600"/>
                </a:solidFill>
                <a:ea typeface="+mn-ea"/>
                <a:cs typeface="+mn-cs"/>
              </a:rPr>
              <a:t>x10</a:t>
            </a:r>
            <a:r>
              <a:rPr lang="en-US" baseline="30000" dirty="0" smtClean="0">
                <a:solidFill>
                  <a:srgbClr val="FF6600"/>
                </a:solidFill>
                <a:ea typeface="+mn-ea"/>
                <a:cs typeface="+mn-cs"/>
              </a:rPr>
              <a:t>21</a:t>
            </a:r>
          </a:p>
          <a:p>
            <a:pPr marL="182880" indent="-182880" fontAlgn="auto">
              <a:lnSpc>
                <a:spcPct val="120000"/>
              </a:lnSpc>
              <a:spcAft>
                <a:spcPts val="0"/>
              </a:spcAft>
              <a:buFont typeface="Arial" pitchFamily="34" charset="0"/>
              <a:buChar char="•"/>
              <a:defRPr/>
            </a:pPr>
            <a:r>
              <a:rPr lang="en-US" b="1" dirty="0" smtClean="0">
                <a:ea typeface="+mn-ea"/>
                <a:cs typeface="+mn-cs"/>
              </a:rPr>
              <a:t>Correct answer: –0.82739605994682136</a:t>
            </a:r>
            <a:r>
              <a:rPr lang="en-US" b="1" baseline="30000" dirty="0" smtClean="0">
                <a:ea typeface="+mn-ea"/>
                <a:cs typeface="+mn-cs"/>
              </a:rPr>
              <a:t>…</a:t>
            </a:r>
            <a:r>
              <a:rPr lang="en-US" b="1" dirty="0" smtClean="0">
                <a:ea typeface="+mn-ea"/>
                <a:cs typeface="+mn-cs"/>
              </a:rPr>
              <a:t>!</a:t>
            </a:r>
            <a:br>
              <a:rPr lang="en-US" b="1" dirty="0" smtClean="0">
                <a:ea typeface="+mn-ea"/>
                <a:cs typeface="+mn-cs"/>
              </a:rPr>
            </a:br>
            <a:r>
              <a:rPr lang="en-US" dirty="0" smtClean="0">
                <a:ea typeface="+mn-ea"/>
                <a:cs typeface="+mn-cs"/>
              </a:rPr>
              <a:t>Didn’t even get </a:t>
            </a:r>
            <a:r>
              <a:rPr lang="en-US" i="1" dirty="0" smtClean="0">
                <a:ea typeface="+mn-ea"/>
                <a:cs typeface="+mn-cs"/>
              </a:rPr>
              <a:t>sign</a:t>
            </a:r>
            <a:r>
              <a:rPr lang="en-US" dirty="0" smtClean="0">
                <a:ea typeface="+mn-ea"/>
                <a:cs typeface="+mn-cs"/>
              </a:rPr>
              <a:t> right</a:t>
            </a:r>
          </a:p>
        </p:txBody>
      </p:sp>
      <p:sp>
        <p:nvSpPr>
          <p:cNvPr id="6" name="TextBox 5"/>
          <p:cNvSpPr txBox="1"/>
          <p:nvPr/>
        </p:nvSpPr>
        <p:spPr>
          <a:xfrm>
            <a:off x="965200" y="1538818"/>
            <a:ext cx="7334685" cy="707886"/>
          </a:xfrm>
          <a:prstGeom prst="rect">
            <a:avLst/>
          </a:prstGeom>
          <a:solidFill>
            <a:schemeClr val="tx2">
              <a:lumMod val="20000"/>
              <a:lumOff val="80000"/>
            </a:schemeClr>
          </a:solidFill>
        </p:spPr>
        <p:txBody>
          <a:bodyPr wrap="none">
            <a:spAutoFit/>
          </a:bodyPr>
          <a:lstStyle/>
          <a:p>
            <a:pPr fontAlgn="auto">
              <a:spcBef>
                <a:spcPts val="0"/>
              </a:spcBef>
              <a:spcAft>
                <a:spcPts val="0"/>
              </a:spcAft>
              <a:defRPr/>
            </a:pPr>
            <a:r>
              <a:rPr lang="en-US" sz="2000" dirty="0">
                <a:latin typeface="+mn-lt"/>
                <a:ea typeface="+mn-ea"/>
                <a:cs typeface="+mn-cs"/>
              </a:rPr>
              <a:t>Compute 333.75</a:t>
            </a:r>
            <a:r>
              <a:rPr lang="en-US" sz="2000" i="1" dirty="0">
                <a:latin typeface="+mn-lt"/>
                <a:ea typeface="+mn-ea"/>
                <a:cs typeface="+mn-cs"/>
              </a:rPr>
              <a:t>y</a:t>
            </a:r>
            <a:r>
              <a:rPr lang="en-US" sz="2000" baseline="30000" dirty="0">
                <a:latin typeface="+mn-lt"/>
                <a:ea typeface="+mn-ea"/>
                <a:cs typeface="+mn-cs"/>
              </a:rPr>
              <a:t>6 </a:t>
            </a:r>
            <a:r>
              <a:rPr lang="en-US" sz="2000" dirty="0">
                <a:latin typeface="+mn-lt"/>
                <a:ea typeface="+mn-ea"/>
                <a:cs typeface="+mn-cs"/>
              </a:rPr>
              <a:t>+ </a:t>
            </a:r>
            <a:r>
              <a:rPr lang="en-US" sz="2000" i="1" dirty="0">
                <a:latin typeface="+mn-lt"/>
                <a:ea typeface="+mn-ea"/>
                <a:cs typeface="+mn-cs"/>
              </a:rPr>
              <a:t>x</a:t>
            </a:r>
            <a:r>
              <a:rPr lang="en-US" sz="2000" baseline="30000" dirty="0">
                <a:latin typeface="+mn-lt"/>
                <a:ea typeface="+mn-ea"/>
                <a:cs typeface="+mn-cs"/>
              </a:rPr>
              <a:t>2</a:t>
            </a:r>
            <a:r>
              <a:rPr lang="en-US" sz="2000" dirty="0">
                <a:latin typeface="+mn-lt"/>
                <a:ea typeface="+mn-ea"/>
                <a:cs typeface="+mn-cs"/>
              </a:rPr>
              <a:t>(11</a:t>
            </a:r>
            <a:r>
              <a:rPr lang="en-US" sz="2000" i="1" dirty="0">
                <a:latin typeface="+mn-lt"/>
                <a:ea typeface="+mn-ea"/>
                <a:cs typeface="+mn-cs"/>
              </a:rPr>
              <a:t>x</a:t>
            </a:r>
            <a:r>
              <a:rPr lang="en-US" sz="2000" baseline="30000" dirty="0">
                <a:latin typeface="+mn-lt"/>
                <a:ea typeface="+mn-ea"/>
                <a:cs typeface="+mn-cs"/>
              </a:rPr>
              <a:t>2</a:t>
            </a:r>
            <a:r>
              <a:rPr lang="en-US" sz="2000" i="1" dirty="0">
                <a:latin typeface="+mn-lt"/>
                <a:ea typeface="+mn-ea"/>
                <a:cs typeface="+mn-cs"/>
              </a:rPr>
              <a:t>y</a:t>
            </a:r>
            <a:r>
              <a:rPr lang="en-US" sz="2000" baseline="30000" dirty="0">
                <a:latin typeface="+mn-lt"/>
                <a:ea typeface="+mn-ea"/>
                <a:cs typeface="+mn-cs"/>
              </a:rPr>
              <a:t>2</a:t>
            </a:r>
            <a:r>
              <a:rPr lang="en-US" sz="2000" dirty="0">
                <a:latin typeface="+mn-lt"/>
                <a:ea typeface="+mn-ea"/>
                <a:cs typeface="+mn-cs"/>
              </a:rPr>
              <a:t> – </a:t>
            </a:r>
            <a:r>
              <a:rPr lang="en-US" sz="2000" i="1" dirty="0">
                <a:latin typeface="+mn-lt"/>
                <a:ea typeface="+mn-ea"/>
                <a:cs typeface="+mn-cs"/>
              </a:rPr>
              <a:t>y</a:t>
            </a:r>
            <a:r>
              <a:rPr lang="en-US" sz="2000" baseline="30000" dirty="0">
                <a:latin typeface="+mn-lt"/>
                <a:ea typeface="+mn-ea"/>
                <a:cs typeface="+mn-cs"/>
              </a:rPr>
              <a:t>6</a:t>
            </a:r>
            <a:r>
              <a:rPr lang="en-US" sz="2000" dirty="0">
                <a:latin typeface="+mn-lt"/>
                <a:ea typeface="+mn-ea"/>
                <a:cs typeface="+mn-cs"/>
              </a:rPr>
              <a:t> – 121</a:t>
            </a:r>
            <a:r>
              <a:rPr lang="en-US" sz="2000" i="1" dirty="0">
                <a:latin typeface="+mn-lt"/>
                <a:ea typeface="+mn-ea"/>
                <a:cs typeface="+mn-cs"/>
              </a:rPr>
              <a:t>y</a:t>
            </a:r>
            <a:r>
              <a:rPr lang="en-US" sz="2000" baseline="30000" dirty="0">
                <a:latin typeface="+mn-lt"/>
                <a:ea typeface="+mn-ea"/>
                <a:cs typeface="+mn-cs"/>
              </a:rPr>
              <a:t>4</a:t>
            </a:r>
            <a:r>
              <a:rPr lang="en-US" sz="2000" dirty="0">
                <a:latin typeface="+mn-lt"/>
                <a:ea typeface="+mn-ea"/>
                <a:cs typeface="+mn-cs"/>
              </a:rPr>
              <a:t> – 2) + 5.5</a:t>
            </a:r>
            <a:r>
              <a:rPr lang="en-US" sz="2000" i="1" dirty="0">
                <a:latin typeface="+mn-lt"/>
                <a:ea typeface="+mn-ea"/>
                <a:cs typeface="+mn-cs"/>
              </a:rPr>
              <a:t>y</a:t>
            </a:r>
            <a:r>
              <a:rPr lang="en-US" sz="2000" baseline="30000" dirty="0">
                <a:latin typeface="+mn-lt"/>
                <a:ea typeface="+mn-ea"/>
                <a:cs typeface="+mn-cs"/>
              </a:rPr>
              <a:t>8 </a:t>
            </a:r>
            <a:r>
              <a:rPr lang="en-US" sz="2000" dirty="0">
                <a:latin typeface="+mn-lt"/>
                <a:ea typeface="+mn-ea"/>
                <a:cs typeface="+mn-cs"/>
              </a:rPr>
              <a:t>+ </a:t>
            </a:r>
            <a:r>
              <a:rPr lang="en-US" sz="2000" i="1" dirty="0">
                <a:latin typeface="+mn-lt"/>
                <a:ea typeface="+mn-ea"/>
                <a:cs typeface="+mn-cs"/>
              </a:rPr>
              <a:t>x</a:t>
            </a:r>
            <a:r>
              <a:rPr lang="en-US" sz="2000" dirty="0">
                <a:latin typeface="+mn-lt"/>
                <a:ea typeface="+mn-ea"/>
                <a:cs typeface="+mn-cs"/>
              </a:rPr>
              <a:t>/(2</a:t>
            </a:r>
            <a:r>
              <a:rPr lang="en-US" sz="2000" i="1" dirty="0">
                <a:latin typeface="+mn-lt"/>
                <a:ea typeface="+mn-ea"/>
                <a:cs typeface="+mn-cs"/>
              </a:rPr>
              <a:t>y</a:t>
            </a:r>
            <a:r>
              <a:rPr lang="en-US" sz="2000" dirty="0">
                <a:latin typeface="+mn-lt"/>
                <a:ea typeface="+mn-ea"/>
                <a:cs typeface="+mn-cs"/>
              </a:rPr>
              <a:t>)</a:t>
            </a:r>
          </a:p>
          <a:p>
            <a:pPr fontAlgn="auto">
              <a:spcBef>
                <a:spcPts val="0"/>
              </a:spcBef>
              <a:spcAft>
                <a:spcPts val="0"/>
              </a:spcAft>
              <a:defRPr/>
            </a:pPr>
            <a:r>
              <a:rPr lang="en-US" sz="2000" dirty="0">
                <a:latin typeface="+mn-lt"/>
                <a:ea typeface="+mn-ea"/>
                <a:cs typeface="+mn-cs"/>
              </a:rPr>
              <a:t>    where </a:t>
            </a:r>
            <a:r>
              <a:rPr lang="en-US" sz="2000" i="1" dirty="0">
                <a:latin typeface="+mn-lt"/>
                <a:ea typeface="+mn-ea"/>
                <a:cs typeface="+mn-cs"/>
              </a:rPr>
              <a:t>x</a:t>
            </a:r>
            <a:r>
              <a:rPr lang="en-US" sz="2000" dirty="0">
                <a:latin typeface="+mn-lt"/>
                <a:ea typeface="+mn-ea"/>
                <a:cs typeface="+mn-cs"/>
              </a:rPr>
              <a:t> = 77617, </a:t>
            </a:r>
            <a:r>
              <a:rPr lang="en-US" sz="2000" i="1" dirty="0">
                <a:latin typeface="+mn-lt"/>
                <a:ea typeface="+mn-ea"/>
                <a:cs typeface="+mn-cs"/>
              </a:rPr>
              <a:t>y</a:t>
            </a:r>
            <a:r>
              <a:rPr lang="en-US" sz="2000" dirty="0">
                <a:latin typeface="+mn-lt"/>
                <a:ea typeface="+mn-ea"/>
                <a:cs typeface="+mn-cs"/>
              </a:rPr>
              <a:t> = 33096. </a:t>
            </a:r>
          </a:p>
        </p:txBody>
      </p:sp>
      <p:sp>
        <p:nvSpPr>
          <p:cNvPr id="4" name="TextBox 3"/>
          <p:cNvSpPr txBox="1"/>
          <p:nvPr/>
        </p:nvSpPr>
        <p:spPr>
          <a:xfrm>
            <a:off x="965201" y="5690871"/>
            <a:ext cx="7254811" cy="646331"/>
          </a:xfrm>
          <a:prstGeom prst="rect">
            <a:avLst/>
          </a:prstGeom>
          <a:solidFill>
            <a:srgbClr val="3366FF"/>
          </a:solidFill>
        </p:spPr>
        <p:txBody>
          <a:bodyPr wrap="none" rtlCol="0">
            <a:spAutoFit/>
          </a:bodyPr>
          <a:lstStyle/>
          <a:p>
            <a:pPr algn="ctr"/>
            <a:r>
              <a:rPr lang="en-US" dirty="0" smtClean="0">
                <a:solidFill>
                  <a:schemeClr val="bg1"/>
                </a:solidFill>
              </a:rPr>
              <a:t>With unums: </a:t>
            </a:r>
            <a:r>
              <a:rPr lang="en-US" b="1" dirty="0" smtClean="0">
                <a:solidFill>
                  <a:schemeClr val="bg1"/>
                </a:solidFill>
              </a:rPr>
              <a:t>Correct answer</a:t>
            </a:r>
            <a:r>
              <a:rPr lang="en-US" dirty="0" smtClean="0">
                <a:solidFill>
                  <a:schemeClr val="bg1"/>
                </a:solidFill>
              </a:rPr>
              <a:t> to 23 decimals using an average of</a:t>
            </a:r>
            <a:br>
              <a:rPr lang="en-US" dirty="0" smtClean="0">
                <a:solidFill>
                  <a:schemeClr val="bg1"/>
                </a:solidFill>
              </a:rPr>
            </a:br>
            <a:r>
              <a:rPr lang="en-US" dirty="0" smtClean="0">
                <a:solidFill>
                  <a:schemeClr val="bg1"/>
                </a:solidFill>
              </a:rPr>
              <a:t>only </a:t>
            </a:r>
            <a:r>
              <a:rPr lang="en-US" b="1" i="1" dirty="0" smtClean="0">
                <a:solidFill>
                  <a:schemeClr val="bg1"/>
                </a:solidFill>
              </a:rPr>
              <a:t>75</a:t>
            </a:r>
            <a:r>
              <a:rPr lang="en-US" dirty="0">
                <a:solidFill>
                  <a:schemeClr val="bg1"/>
                </a:solidFill>
              </a:rPr>
              <a:t> </a:t>
            </a:r>
            <a:r>
              <a:rPr lang="en-US" dirty="0" smtClean="0">
                <a:solidFill>
                  <a:schemeClr val="bg1"/>
                </a:solidFill>
              </a:rPr>
              <a:t>bits per number. Not even IEEE 128-bit precision can do that.</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fundamental principles</a:t>
            </a:r>
            <a:endParaRPr lang="en-US" dirty="0"/>
          </a:p>
        </p:txBody>
      </p:sp>
      <p:sp>
        <p:nvSpPr>
          <p:cNvPr id="3" name="Content Placeholder 2"/>
          <p:cNvSpPr>
            <a:spLocks noGrp="1"/>
          </p:cNvSpPr>
          <p:nvPr>
            <p:ph idx="1"/>
          </p:nvPr>
        </p:nvSpPr>
        <p:spPr>
          <a:xfrm>
            <a:off x="457200" y="1600200"/>
            <a:ext cx="8412480" cy="4876800"/>
          </a:xfrm>
        </p:spPr>
        <p:txBody>
          <a:bodyPr/>
          <a:lstStyle/>
          <a:p>
            <a:pPr marL="0" indent="0">
              <a:buNone/>
            </a:pPr>
            <a:r>
              <a:rPr lang="en-US" sz="2800" b="1" dirty="0" smtClean="0"/>
              <a:t>Bound the answer as tightly as possible within the numerical environment, or admit defeat.</a:t>
            </a:r>
          </a:p>
          <a:p>
            <a:r>
              <a:rPr lang="en-US" dirty="0" smtClean="0"/>
              <a:t>No more guessing</a:t>
            </a:r>
          </a:p>
          <a:p>
            <a:r>
              <a:rPr lang="en-US" dirty="0"/>
              <a:t>N</a:t>
            </a:r>
            <a:r>
              <a:rPr lang="en-US" dirty="0" smtClean="0"/>
              <a:t>o more “the error is </a:t>
            </a:r>
            <a:r>
              <a:rPr lang="en-US" i="1" dirty="0" smtClean="0"/>
              <a:t>O</a:t>
            </a:r>
            <a:r>
              <a:rPr lang="en-US" dirty="0" smtClean="0"/>
              <a:t>(</a:t>
            </a:r>
            <a:r>
              <a:rPr lang="en-US" i="1" dirty="0" err="1" smtClean="0"/>
              <a:t>h</a:t>
            </a:r>
            <a:r>
              <a:rPr lang="en-US" i="1" baseline="30000" dirty="0" err="1" smtClean="0"/>
              <a:t>n</a:t>
            </a:r>
            <a:r>
              <a:rPr lang="en-US" dirty="0" smtClean="0"/>
              <a:t>)” type estimates</a:t>
            </a:r>
          </a:p>
          <a:p>
            <a:r>
              <a:rPr lang="en-US" dirty="0" smtClean="0"/>
              <a:t>The smaller the bound, the greater the information</a:t>
            </a:r>
          </a:p>
          <a:p>
            <a:r>
              <a:rPr lang="en-US" dirty="0" smtClean="0">
                <a:solidFill>
                  <a:srgbClr val="3366FF"/>
                </a:solidFill>
              </a:rPr>
              <a:t>Performance is </a:t>
            </a:r>
            <a:r>
              <a:rPr lang="en-US" i="1" dirty="0" smtClean="0">
                <a:solidFill>
                  <a:srgbClr val="3366FF"/>
                </a:solidFill>
              </a:rPr>
              <a:t>information per second</a:t>
            </a:r>
          </a:p>
          <a:p>
            <a:r>
              <a:rPr lang="en-US" dirty="0" smtClean="0"/>
              <a:t>Maximize information per bit</a:t>
            </a:r>
          </a:p>
          <a:p>
            <a:r>
              <a:rPr lang="en-US" dirty="0" smtClean="0"/>
              <a:t>Fused operations are always explicitly distinct from their non-fused versions and results are identical across platforms </a:t>
            </a:r>
          </a:p>
        </p:txBody>
      </p:sp>
    </p:spTree>
    <p:extLst>
      <p:ext uri="{BB962C8B-B14F-4D97-AF65-F5344CB8AC3E}">
        <p14:creationId xmlns:p14="http://schemas.microsoft.com/office/powerpoint/2010/main" val="4509370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Polynomials: bane of classic intervals</a:t>
            </a:r>
            <a:endParaRPr lang="en-US" dirty="0"/>
          </a:p>
        </p:txBody>
      </p:sp>
      <p:sp>
        <p:nvSpPr>
          <p:cNvPr id="3" name="Content Placeholder 2"/>
          <p:cNvSpPr>
            <a:spLocks noGrp="1"/>
          </p:cNvSpPr>
          <p:nvPr>
            <p:ph idx="1"/>
          </p:nvPr>
        </p:nvSpPr>
        <p:spPr>
          <a:xfrm>
            <a:off x="457200" y="1400087"/>
            <a:ext cx="8473440" cy="616527"/>
          </a:xfrm>
        </p:spPr>
        <p:txBody>
          <a:bodyPr/>
          <a:lstStyle/>
          <a:p>
            <a:pPr marL="0" indent="0">
              <a:buNone/>
            </a:pPr>
            <a:r>
              <a:rPr lang="en-US" dirty="0" smtClean="0"/>
              <a:t>Dependency and closed endpoints lose information (</a:t>
            </a:r>
            <a:r>
              <a:rPr lang="en-US" dirty="0" smtClean="0">
                <a:solidFill>
                  <a:srgbClr val="CD9A00"/>
                </a:solidFill>
              </a:rPr>
              <a:t>amber</a:t>
            </a:r>
            <a:r>
              <a:rPr lang="en-US" dirty="0" smtClean="0"/>
              <a:t>)</a:t>
            </a:r>
            <a:endParaRPr lang="en-US" sz="2000" dirty="0" smtClean="0">
              <a:solidFill>
                <a:srgbClr val="3366FF"/>
              </a:solidFill>
            </a:endParaRPr>
          </a:p>
        </p:txBody>
      </p:sp>
      <p:pic>
        <p:nvPicPr>
          <p:cNvPr id="10" name="Picture 9" descr="Screen Shot 2014-09-22 at 2.24.11 P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85742" y="1965814"/>
            <a:ext cx="3230278" cy="2176926"/>
          </a:xfrm>
          <a:prstGeom prst="rect">
            <a:avLst/>
          </a:prstGeom>
        </p:spPr>
      </p:pic>
      <p:pic>
        <p:nvPicPr>
          <p:cNvPr id="11" name="Picture 10" descr="Screen Shot 2014-09-22 at 2.31.33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242560" y="2052320"/>
            <a:ext cx="3164839" cy="1938002"/>
          </a:xfrm>
          <a:prstGeom prst="rect">
            <a:avLst/>
          </a:prstGeom>
        </p:spPr>
      </p:pic>
      <p:grpSp>
        <p:nvGrpSpPr>
          <p:cNvPr id="14" name="Group 13"/>
          <p:cNvGrpSpPr/>
          <p:nvPr/>
        </p:nvGrpSpPr>
        <p:grpSpPr>
          <a:xfrm>
            <a:off x="536542" y="4498718"/>
            <a:ext cx="7987698" cy="2016381"/>
            <a:chOff x="536542" y="4498718"/>
            <a:chExt cx="7987698" cy="2016381"/>
          </a:xfrm>
        </p:grpSpPr>
        <p:pic>
          <p:nvPicPr>
            <p:cNvPr id="12" name="Picture 11" descr="Screen Shot 2014-09-22 at 2.31.06 PM.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36542" y="4498718"/>
              <a:ext cx="3364898" cy="2016381"/>
            </a:xfrm>
            <a:prstGeom prst="rect">
              <a:avLst/>
            </a:prstGeom>
          </p:spPr>
        </p:pic>
        <p:sp>
          <p:nvSpPr>
            <p:cNvPr id="13" name="TextBox 12"/>
            <p:cNvSpPr txBox="1"/>
            <p:nvPr/>
          </p:nvSpPr>
          <p:spPr>
            <a:xfrm>
              <a:off x="4064000" y="4775200"/>
              <a:ext cx="4460240" cy="830997"/>
            </a:xfrm>
            <a:prstGeom prst="rect">
              <a:avLst/>
            </a:prstGeom>
            <a:noFill/>
          </p:spPr>
          <p:txBody>
            <a:bodyPr wrap="square" rtlCol="0">
              <a:spAutoFit/>
            </a:bodyPr>
            <a:lstStyle/>
            <a:p>
              <a:r>
                <a:rPr lang="en-US" sz="2400" dirty="0" smtClean="0"/>
                <a:t>Unum polynomial evaluator loses </a:t>
              </a:r>
              <a:r>
                <a:rPr lang="en-US" sz="2400" i="1" dirty="0" smtClean="0"/>
                <a:t>no</a:t>
              </a:r>
              <a:r>
                <a:rPr lang="en-US" sz="2400" dirty="0" smtClean="0"/>
                <a:t> information.</a:t>
              </a:r>
              <a:endParaRPr lang="en-US" sz="2400" dirty="0"/>
            </a:p>
          </p:txBody>
        </p:sp>
      </p:grpSp>
    </p:spTree>
    <p:extLst>
      <p:ext uri="{BB962C8B-B14F-4D97-AF65-F5344CB8AC3E}">
        <p14:creationId xmlns:p14="http://schemas.microsoft.com/office/powerpoint/2010/main" val="261937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Polynomial evaluation solved at last</a:t>
            </a:r>
            <a:endParaRPr lang="en-US" dirty="0"/>
          </a:p>
        </p:txBody>
      </p:sp>
      <p:sp>
        <p:nvSpPr>
          <p:cNvPr id="3" name="Content Placeholder 2"/>
          <p:cNvSpPr>
            <a:spLocks noGrp="1"/>
          </p:cNvSpPr>
          <p:nvPr>
            <p:ph idx="1"/>
          </p:nvPr>
        </p:nvSpPr>
        <p:spPr>
          <a:xfrm>
            <a:off x="457200" y="1400087"/>
            <a:ext cx="8229600" cy="616527"/>
          </a:xfrm>
        </p:spPr>
        <p:txBody>
          <a:bodyPr/>
          <a:lstStyle/>
          <a:p>
            <a:pPr marL="0" indent="0">
              <a:buNone/>
            </a:pPr>
            <a:r>
              <a:rPr lang="en-US" dirty="0" smtClean="0"/>
              <a:t>Mathematicians have sought this for at least 60 years.</a:t>
            </a:r>
            <a:endParaRPr lang="en-US" sz="2000" dirty="0" smtClean="0">
              <a:solidFill>
                <a:srgbClr val="3366FF"/>
              </a:solidFill>
            </a:endParaRPr>
          </a:p>
        </p:txBody>
      </p:sp>
      <p:grpSp>
        <p:nvGrpSpPr>
          <p:cNvPr id="10" name="Group 9"/>
          <p:cNvGrpSpPr/>
          <p:nvPr/>
        </p:nvGrpSpPr>
        <p:grpSpPr>
          <a:xfrm>
            <a:off x="52648" y="2052457"/>
            <a:ext cx="4300541" cy="4286811"/>
            <a:chOff x="52648" y="2052457"/>
            <a:chExt cx="4300541" cy="4286811"/>
          </a:xfrm>
        </p:grpSpPr>
        <p:pic>
          <p:nvPicPr>
            <p:cNvPr id="4" name="Picture 3" descr="Screen Shot 2014-07-21 at 6.01.38 P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2648" y="2052457"/>
              <a:ext cx="4270502" cy="3768090"/>
            </a:xfrm>
            <a:prstGeom prst="rect">
              <a:avLst/>
            </a:prstGeom>
          </p:spPr>
        </p:pic>
        <p:sp>
          <p:nvSpPr>
            <p:cNvPr id="6" name="TextBox 5"/>
            <p:cNvSpPr txBox="1"/>
            <p:nvPr/>
          </p:nvSpPr>
          <p:spPr>
            <a:xfrm>
              <a:off x="242456" y="5692937"/>
              <a:ext cx="4110733" cy="646331"/>
            </a:xfrm>
            <a:prstGeom prst="rect">
              <a:avLst/>
            </a:prstGeom>
            <a:noFill/>
          </p:spPr>
          <p:txBody>
            <a:bodyPr wrap="none" rtlCol="0">
              <a:spAutoFit/>
            </a:bodyPr>
            <a:lstStyle/>
            <a:p>
              <a:pPr algn="ctr"/>
              <a:r>
                <a:rPr lang="en-US" dirty="0" smtClean="0"/>
                <a:t>“Dependency Problem” creates sloppy</a:t>
              </a:r>
            </a:p>
            <a:p>
              <a:r>
                <a:rPr lang="en-US" dirty="0" smtClean="0"/>
                <a:t>range when input is an interval</a:t>
              </a:r>
              <a:endParaRPr lang="en-US" dirty="0"/>
            </a:p>
          </p:txBody>
        </p:sp>
      </p:grpSp>
      <p:grpSp>
        <p:nvGrpSpPr>
          <p:cNvPr id="11" name="Group 10"/>
          <p:cNvGrpSpPr/>
          <p:nvPr/>
        </p:nvGrpSpPr>
        <p:grpSpPr>
          <a:xfrm>
            <a:off x="4765040" y="2016614"/>
            <a:ext cx="4169309" cy="4322653"/>
            <a:chOff x="4765040" y="2016614"/>
            <a:chExt cx="4169309" cy="4322653"/>
          </a:xfrm>
        </p:grpSpPr>
        <p:pic>
          <p:nvPicPr>
            <p:cNvPr id="5" name="Picture 4" descr="Screen Shot 2014-07-21 at 6.01.50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765040" y="2016614"/>
              <a:ext cx="4169309" cy="3837559"/>
            </a:xfrm>
            <a:prstGeom prst="rect">
              <a:avLst/>
            </a:prstGeom>
          </p:spPr>
        </p:pic>
        <p:sp>
          <p:nvSpPr>
            <p:cNvPr id="7" name="TextBox 6"/>
            <p:cNvSpPr txBox="1"/>
            <p:nvPr/>
          </p:nvSpPr>
          <p:spPr>
            <a:xfrm>
              <a:off x="4968106" y="5692936"/>
              <a:ext cx="3738786" cy="646331"/>
            </a:xfrm>
            <a:prstGeom prst="rect">
              <a:avLst/>
            </a:prstGeom>
            <a:noFill/>
          </p:spPr>
          <p:txBody>
            <a:bodyPr wrap="none" rtlCol="0">
              <a:spAutoFit/>
            </a:bodyPr>
            <a:lstStyle/>
            <a:p>
              <a:pPr algn="ctr"/>
              <a:r>
                <a:rPr lang="en-US" dirty="0" smtClean="0"/>
                <a:t>Unum evaluation refines answer to</a:t>
              </a:r>
              <a:br>
                <a:rPr lang="en-US" dirty="0" smtClean="0"/>
              </a:br>
              <a:r>
                <a:rPr lang="en-US" dirty="0" smtClean="0"/>
                <a:t>limits of the environment precision</a:t>
              </a:r>
              <a:endParaRPr lang="en-US" dirty="0"/>
            </a:p>
          </p:txBody>
        </p:sp>
      </p:grpSp>
    </p:spTree>
    <p:extLst>
      <p:ext uri="{BB962C8B-B14F-4D97-AF65-F5344CB8AC3E}">
        <p14:creationId xmlns:p14="http://schemas.microsoft.com/office/powerpoint/2010/main" val="711451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Uboxes and solution sets</a:t>
            </a:r>
            <a:endParaRPr lang="en-US" dirty="0"/>
          </a:p>
        </p:txBody>
      </p:sp>
      <p:sp>
        <p:nvSpPr>
          <p:cNvPr id="3" name="Content Placeholder 2"/>
          <p:cNvSpPr>
            <a:spLocks noGrp="1"/>
          </p:cNvSpPr>
          <p:nvPr>
            <p:ph idx="1"/>
          </p:nvPr>
        </p:nvSpPr>
        <p:spPr/>
        <p:txBody>
          <a:bodyPr/>
          <a:lstStyle/>
          <a:p>
            <a:r>
              <a:rPr lang="en-US" dirty="0" smtClean="0"/>
              <a:t>A </a:t>
            </a:r>
            <a:r>
              <a:rPr lang="en-US" i="1" dirty="0" smtClean="0"/>
              <a:t>ubox</a:t>
            </a:r>
            <a:r>
              <a:rPr lang="en-US" dirty="0" smtClean="0"/>
              <a:t> is a multidimensional unum</a:t>
            </a:r>
          </a:p>
          <a:p>
            <a:r>
              <a:rPr lang="en-US" dirty="0" smtClean="0"/>
              <a:t>Exact or ULP-wide in each dimension</a:t>
            </a:r>
          </a:p>
          <a:p>
            <a:r>
              <a:rPr lang="en-US" dirty="0" smtClean="0"/>
              <a:t>Sets of uboxes constitute a </a:t>
            </a:r>
            <a:r>
              <a:rPr lang="en-US" i="1" dirty="0" smtClean="0"/>
              <a:t>solution set</a:t>
            </a:r>
            <a:endParaRPr lang="en-US" dirty="0"/>
          </a:p>
          <a:p>
            <a:r>
              <a:rPr lang="en-US" dirty="0" smtClean="0"/>
              <a:t>One dimension per degree of freedom in solution</a:t>
            </a:r>
          </a:p>
          <a:p>
            <a:r>
              <a:rPr lang="en-US" dirty="0" smtClean="0"/>
              <a:t>Solves the main problem with interval arithmetic</a:t>
            </a:r>
          </a:p>
          <a:p>
            <a:r>
              <a:rPr lang="en-US" dirty="0" smtClean="0"/>
              <a:t>Super-economical for bit storage</a:t>
            </a:r>
            <a:endParaRPr lang="en-US" dirty="0"/>
          </a:p>
          <a:p>
            <a:r>
              <a:rPr lang="en-US" dirty="0" smtClean="0"/>
              <a:t>Data parallel in general</a:t>
            </a:r>
          </a:p>
        </p:txBody>
      </p:sp>
    </p:spTree>
    <p:extLst>
      <p:ext uri="{BB962C8B-B14F-4D97-AF65-F5344CB8AC3E}">
        <p14:creationId xmlns:p14="http://schemas.microsoft.com/office/powerpoint/2010/main" val="16597765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564880" cy="990600"/>
          </a:xfrm>
        </p:spPr>
        <p:txBody>
          <a:bodyPr>
            <a:normAutofit/>
          </a:bodyPr>
          <a:lstStyle/>
          <a:p>
            <a:r>
              <a:rPr lang="en-US" dirty="0" smtClean="0"/>
              <a:t>The ones </a:t>
            </a:r>
            <a:r>
              <a:rPr lang="en-US" i="1" dirty="0" smtClean="0"/>
              <a:t>vendors</a:t>
            </a:r>
            <a:r>
              <a:rPr lang="en-US" dirty="0" smtClean="0"/>
              <a:t> care most about</a:t>
            </a:r>
            <a:endParaRPr lang="en-US" dirty="0"/>
          </a:p>
        </p:txBody>
      </p:sp>
      <p:sp>
        <p:nvSpPr>
          <p:cNvPr id="3" name="Content Placeholder 2"/>
          <p:cNvSpPr>
            <a:spLocks noGrp="1"/>
          </p:cNvSpPr>
          <p:nvPr>
            <p:ph idx="1"/>
          </p:nvPr>
        </p:nvSpPr>
        <p:spPr/>
        <p:txBody>
          <a:bodyPr/>
          <a:lstStyle/>
          <a:p>
            <a:r>
              <a:rPr lang="en-US" dirty="0" smtClean="0">
                <a:solidFill>
                  <a:schemeClr val="bg1">
                    <a:lumMod val="75000"/>
                  </a:schemeClr>
                </a:solidFill>
              </a:rPr>
              <a:t>More hardware parallelism than we know how to use</a:t>
            </a:r>
          </a:p>
          <a:p>
            <a:r>
              <a:rPr lang="en-US" dirty="0" smtClean="0">
                <a:solidFill>
                  <a:srgbClr val="3366FF"/>
                </a:solidFill>
              </a:rPr>
              <a:t>Too much energy and power needed per calculation</a:t>
            </a:r>
          </a:p>
          <a:p>
            <a:r>
              <a:rPr lang="en-US" dirty="0" smtClean="0">
                <a:solidFill>
                  <a:srgbClr val="3366FF"/>
                </a:solidFill>
              </a:rPr>
              <a:t>Not enough bandwidth (the “memory wall”)</a:t>
            </a:r>
          </a:p>
          <a:p>
            <a:r>
              <a:rPr lang="en-US" dirty="0" smtClean="0">
                <a:solidFill>
                  <a:schemeClr val="bg1">
                    <a:lumMod val="75000"/>
                  </a:schemeClr>
                </a:solidFill>
              </a:rPr>
              <a:t>Rounding errors more treacherous than people realize</a:t>
            </a:r>
          </a:p>
          <a:p>
            <a:r>
              <a:rPr lang="en-US" dirty="0" smtClean="0">
                <a:solidFill>
                  <a:srgbClr val="3366FF"/>
                </a:solidFill>
              </a:rPr>
              <a:t>Rounding errors prevent use of parallel methods</a:t>
            </a:r>
          </a:p>
          <a:p>
            <a:r>
              <a:rPr lang="en-US" dirty="0" smtClean="0">
                <a:solidFill>
                  <a:schemeClr val="bg1">
                    <a:lumMod val="75000"/>
                  </a:schemeClr>
                </a:solidFill>
              </a:rPr>
              <a:t>Sampling errors turn physics simulations into guesswork</a:t>
            </a:r>
          </a:p>
          <a:p>
            <a:r>
              <a:rPr lang="en-US" dirty="0" smtClean="0">
                <a:solidFill>
                  <a:srgbClr val="BFBFBF"/>
                </a:solidFill>
              </a:rPr>
              <a:t>Numerical methods are hard to use, require experts</a:t>
            </a:r>
          </a:p>
          <a:p>
            <a:r>
              <a:rPr lang="en-US" dirty="0" smtClean="0">
                <a:solidFill>
                  <a:srgbClr val="3366FF"/>
                </a:solidFill>
              </a:rPr>
              <a:t>IEEE floats give different answers on different platforms</a:t>
            </a:r>
            <a:endParaRPr lang="en-US" dirty="0">
              <a:solidFill>
                <a:srgbClr val="3366FF"/>
              </a:solidFill>
            </a:endParaRPr>
          </a:p>
        </p:txBody>
      </p:sp>
    </p:spTree>
    <p:extLst>
      <p:ext uri="{BB962C8B-B14F-4D97-AF65-F5344CB8AC3E}">
        <p14:creationId xmlns:p14="http://schemas.microsoft.com/office/powerpoint/2010/main" val="21255985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Calculus considered harmful</a:t>
            </a:r>
            <a:endParaRPr lang="en-US" dirty="0"/>
          </a:p>
        </p:txBody>
      </p:sp>
      <p:sp>
        <p:nvSpPr>
          <p:cNvPr id="3" name="Content Placeholder 2"/>
          <p:cNvSpPr>
            <a:spLocks noGrp="1"/>
          </p:cNvSpPr>
          <p:nvPr>
            <p:ph idx="1"/>
          </p:nvPr>
        </p:nvSpPr>
        <p:spPr>
          <a:xfrm>
            <a:off x="233680" y="1600200"/>
            <a:ext cx="4531360" cy="4876800"/>
          </a:xfrm>
        </p:spPr>
        <p:txBody>
          <a:bodyPr/>
          <a:lstStyle/>
          <a:p>
            <a:pPr>
              <a:lnSpc>
                <a:spcPct val="150000"/>
              </a:lnSpc>
            </a:pPr>
            <a:r>
              <a:rPr lang="en-US" dirty="0" smtClean="0"/>
              <a:t>Computers are </a:t>
            </a:r>
            <a:r>
              <a:rPr lang="en-US" i="1" dirty="0" smtClean="0"/>
              <a:t>discrete</a:t>
            </a:r>
          </a:p>
          <a:p>
            <a:pPr>
              <a:lnSpc>
                <a:spcPct val="150000"/>
              </a:lnSpc>
            </a:pPr>
            <a:r>
              <a:rPr lang="en-US" dirty="0" smtClean="0"/>
              <a:t>Calculus is </a:t>
            </a:r>
            <a:r>
              <a:rPr lang="en-US" i="1" dirty="0" smtClean="0"/>
              <a:t>continuous</a:t>
            </a:r>
          </a:p>
          <a:p>
            <a:pPr>
              <a:lnSpc>
                <a:spcPct val="150000"/>
              </a:lnSpc>
            </a:pPr>
            <a:r>
              <a:rPr lang="en-US" dirty="0" smtClean="0"/>
              <a:t>Ensures sampling errors</a:t>
            </a:r>
          </a:p>
          <a:p>
            <a:pPr>
              <a:lnSpc>
                <a:spcPct val="150000"/>
              </a:lnSpc>
            </a:pPr>
            <a:r>
              <a:rPr lang="en-US" dirty="0" smtClean="0"/>
              <a:t>Changes problem to fit the tool</a:t>
            </a:r>
            <a:endParaRPr lang="en-US" dirty="0"/>
          </a:p>
        </p:txBody>
      </p:sp>
      <p:pic>
        <p:nvPicPr>
          <p:cNvPr id="4" name="Picture 3" descr="EvilCalculus.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958080" y="1600200"/>
            <a:ext cx="4064000" cy="4064000"/>
          </a:xfrm>
          <a:prstGeom prst="rect">
            <a:avLst/>
          </a:prstGeom>
        </p:spPr>
      </p:pic>
    </p:spTree>
    <p:extLst>
      <p:ext uri="{BB962C8B-B14F-4D97-AF65-F5344CB8AC3E}">
        <p14:creationId xmlns:p14="http://schemas.microsoft.com/office/powerpoint/2010/main" val="28172445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Deeply Unsatisfying Error Bounds</a:t>
            </a:r>
            <a:endParaRPr lang="en-US" dirty="0"/>
          </a:p>
        </p:txBody>
      </p:sp>
      <p:sp>
        <p:nvSpPr>
          <p:cNvPr id="4" name="TextBox 3"/>
          <p:cNvSpPr txBox="1"/>
          <p:nvPr/>
        </p:nvSpPr>
        <p:spPr>
          <a:xfrm>
            <a:off x="1057553" y="2592176"/>
            <a:ext cx="3019539" cy="369332"/>
          </a:xfrm>
          <a:prstGeom prst="rect">
            <a:avLst/>
          </a:prstGeom>
          <a:solidFill>
            <a:schemeClr val="tx2">
              <a:lumMod val="40000"/>
              <a:lumOff val="60000"/>
            </a:schemeClr>
          </a:solidFill>
        </p:spPr>
        <p:txBody>
          <a:bodyPr wrap="none" rtlCol="0">
            <a:spAutoFit/>
          </a:bodyPr>
          <a:lstStyle/>
          <a:p>
            <a:r>
              <a:rPr lang="en-US" dirty="0" smtClean="0"/>
              <a:t>Error ≤ (</a:t>
            </a:r>
            <a:r>
              <a:rPr lang="en-US" i="1" dirty="0" smtClean="0"/>
              <a:t>b</a:t>
            </a:r>
            <a:r>
              <a:rPr lang="en-US" dirty="0" smtClean="0"/>
              <a:t> – </a:t>
            </a:r>
            <a:r>
              <a:rPr lang="en-US" i="1" dirty="0" smtClean="0"/>
              <a:t>a</a:t>
            </a:r>
            <a:r>
              <a:rPr lang="en-US" dirty="0" smtClean="0"/>
              <a:t>) </a:t>
            </a:r>
            <a:r>
              <a:rPr lang="en-US" i="1" dirty="0" smtClean="0"/>
              <a:t>h</a:t>
            </a:r>
            <a:r>
              <a:rPr lang="en-US" baseline="30000" dirty="0" smtClean="0"/>
              <a:t>2 </a:t>
            </a:r>
            <a:r>
              <a:rPr lang="en-US" dirty="0" smtClean="0"/>
              <a:t>|</a:t>
            </a:r>
            <a:r>
              <a:rPr lang="en-US" i="1" dirty="0" smtClean="0"/>
              <a:t>f </a:t>
            </a:r>
            <a:r>
              <a:rPr lang="en-US" dirty="0" smtClean="0">
                <a:latin typeface="Symbol" charset="2"/>
                <a:cs typeface="Symbol" charset="2"/>
              </a:rPr>
              <a:t>¢¢</a:t>
            </a:r>
            <a:r>
              <a:rPr lang="en-US" dirty="0" smtClean="0"/>
              <a:t>(</a:t>
            </a:r>
            <a:r>
              <a:rPr lang="en-US" i="1" dirty="0" smtClean="0">
                <a:latin typeface="Symbol" charset="2"/>
                <a:cs typeface="Symbol" charset="2"/>
              </a:rPr>
              <a:t>x</a:t>
            </a:r>
            <a:r>
              <a:rPr lang="en-US" dirty="0" smtClean="0"/>
              <a:t>)| / 24</a:t>
            </a:r>
            <a:endParaRPr lang="en-US" dirty="0"/>
          </a:p>
        </p:txBody>
      </p:sp>
      <p:pic>
        <p:nvPicPr>
          <p:cNvPr id="5" name="Picture 4" descr="Screen Shot 2014-02-18 at 5.20.58 P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958080" y="1315719"/>
            <a:ext cx="3048000" cy="2918460"/>
          </a:xfrm>
          <a:prstGeom prst="rect">
            <a:avLst/>
          </a:prstGeom>
        </p:spPr>
      </p:pic>
      <p:sp>
        <p:nvSpPr>
          <p:cNvPr id="3" name="Content Placeholder 2"/>
          <p:cNvSpPr>
            <a:spLocks noGrp="1"/>
          </p:cNvSpPr>
          <p:nvPr>
            <p:ph idx="1"/>
          </p:nvPr>
        </p:nvSpPr>
        <p:spPr/>
        <p:txBody>
          <a:bodyPr/>
          <a:lstStyle/>
          <a:p>
            <a:r>
              <a:rPr lang="en-US" dirty="0" smtClean="0"/>
              <a:t>Classical numerical texts</a:t>
            </a:r>
            <a:br>
              <a:rPr lang="en-US" dirty="0" smtClean="0"/>
            </a:br>
            <a:r>
              <a:rPr lang="en-US" dirty="0" smtClean="0"/>
              <a:t>teach this “error bound”:</a:t>
            </a:r>
          </a:p>
          <a:p>
            <a:endParaRPr lang="en-US" dirty="0"/>
          </a:p>
          <a:p>
            <a:endParaRPr lang="en-US" dirty="0"/>
          </a:p>
          <a:p>
            <a:r>
              <a:rPr lang="en-US" dirty="0" smtClean="0"/>
              <a:t>What is </a:t>
            </a:r>
            <a:r>
              <a:rPr lang="en-US" i="1" dirty="0" smtClean="0"/>
              <a:t>f </a:t>
            </a:r>
            <a:r>
              <a:rPr lang="en-US" dirty="0" smtClean="0">
                <a:latin typeface="Symbol" charset="2"/>
                <a:cs typeface="Symbol" charset="2"/>
              </a:rPr>
              <a:t>¢</a:t>
            </a:r>
            <a:r>
              <a:rPr lang="en-US" dirty="0">
                <a:latin typeface="Symbol" charset="2"/>
                <a:cs typeface="Symbol" charset="2"/>
              </a:rPr>
              <a:t>¢</a:t>
            </a:r>
            <a:r>
              <a:rPr lang="en-US" dirty="0" smtClean="0"/>
              <a:t>? Where is </a:t>
            </a:r>
            <a:r>
              <a:rPr lang="en-US" i="1" dirty="0" smtClean="0">
                <a:latin typeface="Symbol" charset="2"/>
                <a:cs typeface="Symbol" charset="2"/>
              </a:rPr>
              <a:t>x</a:t>
            </a:r>
            <a:r>
              <a:rPr lang="en-US" dirty="0" smtClean="0"/>
              <a:t>?</a:t>
            </a:r>
            <a:br>
              <a:rPr lang="en-US" dirty="0" smtClean="0"/>
            </a:br>
            <a:r>
              <a:rPr lang="en-US" dirty="0" smtClean="0"/>
              <a:t>What is the bound??</a:t>
            </a:r>
          </a:p>
          <a:p>
            <a:r>
              <a:rPr lang="en-US" dirty="0" smtClean="0"/>
              <a:t>Bound is often </a:t>
            </a:r>
            <a:r>
              <a:rPr lang="en-US" i="1" dirty="0" smtClean="0"/>
              <a:t>infinite</a:t>
            </a:r>
            <a:r>
              <a:rPr lang="en-US" dirty="0" smtClean="0"/>
              <a:t>, which means no bound at all</a:t>
            </a:r>
          </a:p>
          <a:p>
            <a:r>
              <a:rPr lang="en-US" dirty="0" smtClean="0"/>
              <a:t>“Whatever it is, it’s four times better if we make </a:t>
            </a:r>
            <a:r>
              <a:rPr lang="en-US" i="1" dirty="0" smtClean="0"/>
              <a:t>h</a:t>
            </a:r>
            <a:r>
              <a:rPr lang="en-US" dirty="0" smtClean="0"/>
              <a:t> half as big” creates demand for supercomputing that </a:t>
            </a:r>
            <a:r>
              <a:rPr lang="en-US" i="1" dirty="0" smtClean="0"/>
              <a:t>cannot be satisfied</a:t>
            </a:r>
            <a:r>
              <a:rPr lang="en-US" dirty="0" smtClean="0"/>
              <a:t>.</a:t>
            </a:r>
          </a:p>
        </p:txBody>
      </p:sp>
      <p:sp>
        <p:nvSpPr>
          <p:cNvPr id="6" name="TextBox 5"/>
          <p:cNvSpPr txBox="1"/>
          <p:nvPr/>
        </p:nvSpPr>
        <p:spPr>
          <a:xfrm>
            <a:off x="6532355" y="1473862"/>
            <a:ext cx="347195" cy="276999"/>
          </a:xfrm>
          <a:prstGeom prst="rect">
            <a:avLst/>
          </a:prstGeom>
          <a:noFill/>
        </p:spPr>
        <p:txBody>
          <a:bodyPr wrap="none" rtlCol="0">
            <a:spAutoFit/>
          </a:bodyPr>
          <a:lstStyle/>
          <a:p>
            <a:r>
              <a:rPr lang="en-US" sz="1200" dirty="0" smtClean="0"/>
              <a:t>4x</a:t>
            </a:r>
            <a:endParaRPr lang="en-US" sz="1200" dirty="0"/>
          </a:p>
        </p:txBody>
      </p:sp>
    </p:spTree>
    <p:extLst>
      <p:ext uri="{BB962C8B-B14F-4D97-AF65-F5344CB8AC3E}">
        <p14:creationId xmlns:p14="http://schemas.microsoft.com/office/powerpoint/2010/main" val="396737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“ubox methods”, both mindless</a:t>
            </a:r>
            <a:endParaRPr lang="en-US" dirty="0"/>
          </a:p>
        </p:txBody>
      </p:sp>
      <p:sp>
        <p:nvSpPr>
          <p:cNvPr id="3" name="Content Placeholder 2"/>
          <p:cNvSpPr>
            <a:spLocks noGrp="1"/>
          </p:cNvSpPr>
          <p:nvPr>
            <p:ph idx="1"/>
          </p:nvPr>
        </p:nvSpPr>
        <p:spPr/>
        <p:txBody>
          <a:bodyPr/>
          <a:lstStyle/>
          <a:p>
            <a:r>
              <a:rPr lang="en-US" sz="2000" dirty="0" smtClean="0">
                <a:solidFill>
                  <a:srgbClr val="3366FF"/>
                </a:solidFill>
              </a:rPr>
              <a:t>Paint bucket:</a:t>
            </a:r>
            <a:r>
              <a:rPr lang="en-US" sz="2000" dirty="0" smtClean="0"/>
              <a:t> find one solution point, test neighbors and classify as solution or fail until no more neighbors to test</a:t>
            </a:r>
          </a:p>
          <a:p>
            <a:pPr lvl="1"/>
            <a:r>
              <a:rPr lang="en-US" sz="1800" dirty="0" smtClean="0"/>
              <a:t>Works if solution is known to be a connected set</a:t>
            </a:r>
          </a:p>
          <a:p>
            <a:pPr lvl="1"/>
            <a:r>
              <a:rPr lang="en-US" sz="1800" dirty="0" smtClean="0"/>
              <a:t>Requires a starting point “seed”</a:t>
            </a:r>
          </a:p>
          <a:p>
            <a:pPr lvl="1"/>
            <a:r>
              <a:rPr lang="en-US" sz="1800" dirty="0" smtClean="0"/>
              <a:t>Wave front of trial uboxes can be computed </a:t>
            </a:r>
            <a:r>
              <a:rPr lang="en-US" sz="1800" b="1" dirty="0" smtClean="0"/>
              <a:t>in parallel</a:t>
            </a:r>
            <a:br>
              <a:rPr lang="en-US" sz="1800" b="1" dirty="0" smtClean="0"/>
            </a:br>
            <a:endParaRPr lang="en-US" sz="1800" dirty="0" smtClean="0"/>
          </a:p>
          <a:p>
            <a:r>
              <a:rPr lang="en-US" sz="2000" dirty="0" smtClean="0">
                <a:solidFill>
                  <a:srgbClr val="3366FF"/>
                </a:solidFill>
              </a:rPr>
              <a:t>Try the universe: </a:t>
            </a:r>
            <a:r>
              <a:rPr lang="en-US" sz="2000" dirty="0" smtClean="0"/>
              <a:t>Use Warlpiri uboxes (4-bit precision) to tile all of </a:t>
            </a:r>
            <a:r>
              <a:rPr lang="en-US" sz="2000" i="1" dirty="0" smtClean="0"/>
              <a:t>n-</a:t>
            </a:r>
            <a:r>
              <a:rPr lang="en-US" sz="2000" dirty="0" smtClean="0"/>
              <a:t>space; increment exponent and fraction size automatically</a:t>
            </a:r>
          </a:p>
          <a:p>
            <a:pPr lvl="1"/>
            <a:r>
              <a:rPr lang="en-US" sz="1800" dirty="0" smtClean="0"/>
              <a:t>13</a:t>
            </a:r>
            <a:r>
              <a:rPr lang="en-US" sz="1800" i="1" baseline="30000" dirty="0" smtClean="0"/>
              <a:t>n</a:t>
            </a:r>
            <a:r>
              <a:rPr lang="en-US" sz="1800" dirty="0" smtClean="0"/>
              <a:t> things to do in parallel (!)</a:t>
            </a:r>
          </a:p>
          <a:p>
            <a:pPr lvl="1"/>
            <a:r>
              <a:rPr lang="en-US" sz="1800" dirty="0" smtClean="0"/>
              <a:t>Finds </a:t>
            </a:r>
            <a:r>
              <a:rPr lang="en-US" sz="1800" i="1" dirty="0" smtClean="0"/>
              <a:t>every</a:t>
            </a:r>
            <a:r>
              <a:rPr lang="en-US" sz="1800" dirty="0" smtClean="0"/>
              <a:t> solution, no matter what, since all of </a:t>
            </a:r>
            <a:r>
              <a:rPr lang="en-US" sz="1800" i="1" dirty="0" smtClean="0"/>
              <a:t>n</a:t>
            </a:r>
            <a:r>
              <a:rPr lang="en-US" sz="1800" dirty="0" smtClean="0"/>
              <a:t>-space is represented</a:t>
            </a:r>
          </a:p>
          <a:p>
            <a:pPr lvl="1"/>
            <a:r>
              <a:rPr lang="en-US" sz="1800" dirty="0" smtClean="0"/>
              <a:t>Detects ill-posed problems and solves them anyway</a:t>
            </a:r>
          </a:p>
          <a:p>
            <a:pPr lvl="1"/>
            <a:r>
              <a:rPr lang="en-US" sz="1800" dirty="0" smtClean="0"/>
              <a:t>Parallelism adjusts from 3 to </a:t>
            </a:r>
            <a:r>
              <a:rPr lang="en-US" sz="1800" i="1" dirty="0" smtClean="0"/>
              <a:t>trillions</a:t>
            </a:r>
            <a:endParaRPr lang="en-US" sz="1800" i="1" dirty="0"/>
          </a:p>
        </p:txBody>
      </p:sp>
    </p:spTree>
    <p:extLst>
      <p:ext uri="{BB962C8B-B14F-4D97-AF65-F5344CB8AC3E}">
        <p14:creationId xmlns:p14="http://schemas.microsoft.com/office/powerpoint/2010/main" val="755005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Quarter-circle example</a:t>
            </a:r>
            <a:endParaRPr lang="en-US" dirty="0"/>
          </a:p>
        </p:txBody>
      </p:sp>
      <p:sp>
        <p:nvSpPr>
          <p:cNvPr id="3" name="Content Placeholder 2"/>
          <p:cNvSpPr>
            <a:spLocks noGrp="1"/>
          </p:cNvSpPr>
          <p:nvPr>
            <p:ph idx="1"/>
          </p:nvPr>
        </p:nvSpPr>
        <p:spPr>
          <a:xfrm>
            <a:off x="457200" y="1600200"/>
            <a:ext cx="8229600" cy="1515533"/>
          </a:xfrm>
        </p:spPr>
        <p:txBody>
          <a:bodyPr/>
          <a:lstStyle/>
          <a:p>
            <a:r>
              <a:rPr lang="en-US" dirty="0" smtClean="0"/>
              <a:t>Suppose all we know is</a:t>
            </a:r>
            <a:r>
              <a:rPr lang="en-US" dirty="0"/>
              <a:t> </a:t>
            </a:r>
            <a:r>
              <a:rPr lang="en-US" i="1" dirty="0" smtClean="0"/>
              <a:t>x</a:t>
            </a:r>
            <a:r>
              <a:rPr lang="en-US" baseline="30000" dirty="0" smtClean="0"/>
              <a:t>2 </a:t>
            </a:r>
            <a:r>
              <a:rPr lang="en-US" dirty="0" smtClean="0"/>
              <a:t>+ </a:t>
            </a:r>
            <a:r>
              <a:rPr lang="en-US" i="1" dirty="0" smtClean="0"/>
              <a:t>y</a:t>
            </a:r>
            <a:r>
              <a:rPr lang="en-US" baseline="30000" dirty="0" smtClean="0"/>
              <a:t>2</a:t>
            </a:r>
            <a:r>
              <a:rPr lang="en-US" i="1" dirty="0"/>
              <a:t> </a:t>
            </a:r>
            <a:r>
              <a:rPr lang="en-US" dirty="0" smtClean="0"/>
              <a:t>= 1, and </a:t>
            </a:r>
            <a:r>
              <a:rPr lang="en-US" i="1" dirty="0" smtClean="0"/>
              <a:t>x</a:t>
            </a:r>
            <a:r>
              <a:rPr lang="en-US" dirty="0" smtClean="0"/>
              <a:t> and </a:t>
            </a:r>
            <a:r>
              <a:rPr lang="en-US" i="1" dirty="0" smtClean="0"/>
              <a:t>y</a:t>
            </a:r>
            <a:r>
              <a:rPr lang="en-US" dirty="0" smtClean="0"/>
              <a:t> are ≥ 0</a:t>
            </a:r>
          </a:p>
          <a:p>
            <a:r>
              <a:rPr lang="en-US" dirty="0" smtClean="0"/>
              <a:t>Suppose we have at most </a:t>
            </a:r>
            <a:r>
              <a:rPr lang="en-US" i="1" dirty="0" smtClean="0"/>
              <a:t>2</a:t>
            </a:r>
            <a:r>
              <a:rPr lang="en-US" dirty="0" smtClean="0"/>
              <a:t> bits exponent, </a:t>
            </a:r>
            <a:r>
              <a:rPr lang="en-US" i="1" dirty="0" smtClean="0"/>
              <a:t>4</a:t>
            </a:r>
            <a:r>
              <a:rPr lang="en-US" dirty="0" smtClean="0"/>
              <a:t> bits fraction</a:t>
            </a:r>
            <a:endParaRPr lang="en-US" dirty="0"/>
          </a:p>
        </p:txBody>
      </p:sp>
      <p:sp>
        <p:nvSpPr>
          <p:cNvPr id="4" name="TextBox 3"/>
          <p:cNvSpPr txBox="1"/>
          <p:nvPr/>
        </p:nvSpPr>
        <p:spPr>
          <a:xfrm>
            <a:off x="2114399" y="3616961"/>
            <a:ext cx="4915203" cy="1384995"/>
          </a:xfrm>
          <a:prstGeom prst="rect">
            <a:avLst/>
          </a:prstGeom>
          <a:blipFill rotWithShape="1">
            <a:blip r:embed="rId2"/>
            <a:tile tx="0" ty="0" sx="100000" sy="100000" flip="none" algn="tl"/>
          </a:blipFill>
        </p:spPr>
        <p:txBody>
          <a:bodyPr wrap="none" rtlCol="0">
            <a:spAutoFit/>
          </a:bodyPr>
          <a:lstStyle/>
          <a:p>
            <a:r>
              <a:rPr lang="en-US" sz="2800" dirty="0" smtClean="0"/>
              <a:t>Task:</a:t>
            </a:r>
          </a:p>
          <a:p>
            <a:r>
              <a:rPr lang="en-US" sz="2800" dirty="0" smtClean="0"/>
              <a:t>Bound the quarter circle</a:t>
            </a:r>
            <a:r>
              <a:rPr lang="en-US" sz="2800" dirty="0"/>
              <a:t> </a:t>
            </a:r>
            <a:r>
              <a:rPr lang="en-US" sz="2800" dirty="0" smtClean="0"/>
              <a:t>area.</a:t>
            </a:r>
          </a:p>
          <a:p>
            <a:r>
              <a:rPr lang="en-US" sz="2800" dirty="0" smtClean="0"/>
              <a:t>Bound the value of </a:t>
            </a:r>
            <a:r>
              <a:rPr lang="en-US" sz="2800" i="1" dirty="0" smtClean="0">
                <a:latin typeface="Symbol" charset="2"/>
                <a:cs typeface="Symbol" charset="2"/>
              </a:rPr>
              <a:t>p</a:t>
            </a:r>
            <a:r>
              <a:rPr lang="en-US" sz="2800" dirty="0" smtClean="0">
                <a:latin typeface="Symbol" charset="2"/>
                <a:cs typeface="Symbol" charset="2"/>
              </a:rPr>
              <a:t>.</a:t>
            </a:r>
            <a:endParaRPr lang="en-US" sz="2800" i="1" dirty="0">
              <a:latin typeface="Symbol" charset="2"/>
              <a:cs typeface="Symbol" charset="2"/>
            </a:endParaRPr>
          </a:p>
        </p:txBody>
      </p:sp>
    </p:spTree>
    <p:extLst>
      <p:ext uri="{BB962C8B-B14F-4D97-AF65-F5344CB8AC3E}">
        <p14:creationId xmlns:p14="http://schemas.microsoft.com/office/powerpoint/2010/main" val="5989216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is connected; need a seed</a:t>
            </a:r>
            <a:endParaRPr lang="en-US" dirty="0"/>
          </a:p>
        </p:txBody>
      </p:sp>
      <p:sp>
        <p:nvSpPr>
          <p:cNvPr id="3" name="Content Placeholder 2"/>
          <p:cNvSpPr>
            <a:spLocks noGrp="1"/>
          </p:cNvSpPr>
          <p:nvPr>
            <p:ph idx="1"/>
          </p:nvPr>
        </p:nvSpPr>
        <p:spPr>
          <a:xfrm>
            <a:off x="457200" y="1600200"/>
            <a:ext cx="4104640" cy="4876800"/>
          </a:xfrm>
        </p:spPr>
        <p:txBody>
          <a:bodyPr/>
          <a:lstStyle/>
          <a:p>
            <a:r>
              <a:rPr lang="en-US" dirty="0" smtClean="0"/>
              <a:t>We know </a:t>
            </a:r>
            <a:r>
              <a:rPr lang="en-US" i="1" dirty="0" smtClean="0"/>
              <a:t>x</a:t>
            </a:r>
            <a:r>
              <a:rPr lang="en-US" dirty="0" smtClean="0"/>
              <a:t> = 0, </a:t>
            </a:r>
            <a:r>
              <a:rPr lang="en-US" i="1" dirty="0" smtClean="0"/>
              <a:t>y</a:t>
            </a:r>
            <a:r>
              <a:rPr lang="en-US" dirty="0" smtClean="0"/>
              <a:t> = 1 works</a:t>
            </a:r>
          </a:p>
          <a:p>
            <a:r>
              <a:rPr lang="en-US" dirty="0" smtClean="0"/>
              <a:t>Find its eight ubox neighbors in the plane</a:t>
            </a:r>
          </a:p>
          <a:p>
            <a:r>
              <a:rPr lang="en-US" dirty="0" smtClean="0"/>
              <a:t>Test </a:t>
            </a:r>
            <a:r>
              <a:rPr lang="en-US" i="1" dirty="0"/>
              <a:t>x</a:t>
            </a:r>
            <a:r>
              <a:rPr lang="en-US" baseline="30000" dirty="0"/>
              <a:t>2 </a:t>
            </a:r>
            <a:r>
              <a:rPr lang="en-US" dirty="0"/>
              <a:t>+ </a:t>
            </a:r>
            <a:r>
              <a:rPr lang="en-US" i="1" dirty="0"/>
              <a:t>y</a:t>
            </a:r>
            <a:r>
              <a:rPr lang="en-US" baseline="30000" dirty="0"/>
              <a:t>2</a:t>
            </a:r>
            <a:r>
              <a:rPr lang="en-US" i="1" dirty="0"/>
              <a:t> </a:t>
            </a:r>
            <a:r>
              <a:rPr lang="en-US" dirty="0"/>
              <a:t>= 1, </a:t>
            </a:r>
            <a:r>
              <a:rPr lang="en-US" i="1" dirty="0" smtClean="0"/>
              <a:t>x </a:t>
            </a:r>
            <a:r>
              <a:rPr lang="en-US" dirty="0" smtClean="0"/>
              <a:t>≥</a:t>
            </a:r>
            <a:r>
              <a:rPr lang="en-US" dirty="0"/>
              <a:t> </a:t>
            </a:r>
            <a:r>
              <a:rPr lang="en-US" dirty="0" smtClean="0"/>
              <a:t>0, </a:t>
            </a:r>
            <a:r>
              <a:rPr lang="en-US" i="1" dirty="0" smtClean="0"/>
              <a:t>y</a:t>
            </a:r>
            <a:r>
              <a:rPr lang="en-US" dirty="0" smtClean="0"/>
              <a:t> ≥</a:t>
            </a:r>
            <a:r>
              <a:rPr lang="en-US" dirty="0"/>
              <a:t> </a:t>
            </a:r>
            <a:r>
              <a:rPr lang="en-US" dirty="0" smtClean="0"/>
              <a:t>0</a:t>
            </a:r>
          </a:p>
          <a:p>
            <a:r>
              <a:rPr lang="en-US" dirty="0" smtClean="0"/>
              <a:t>Solution set is </a:t>
            </a:r>
            <a:r>
              <a:rPr lang="en-US" dirty="0" smtClean="0">
                <a:solidFill>
                  <a:srgbClr val="00A5A5"/>
                </a:solidFill>
              </a:rPr>
              <a:t>green</a:t>
            </a:r>
          </a:p>
          <a:p>
            <a:r>
              <a:rPr lang="en-US" dirty="0" smtClean="0"/>
              <a:t>Trial set is </a:t>
            </a:r>
            <a:r>
              <a:rPr lang="en-US" dirty="0" smtClean="0">
                <a:solidFill>
                  <a:srgbClr val="CD9A00"/>
                </a:solidFill>
              </a:rPr>
              <a:t>amber</a:t>
            </a:r>
          </a:p>
          <a:p>
            <a:r>
              <a:rPr lang="en-US" dirty="0" smtClean="0"/>
              <a:t>Failure set is </a:t>
            </a:r>
            <a:r>
              <a:rPr lang="en-US" dirty="0" smtClean="0">
                <a:solidFill>
                  <a:srgbClr val="FF5555"/>
                </a:solidFill>
              </a:rPr>
              <a:t>red</a:t>
            </a:r>
            <a:endParaRPr lang="en-US" dirty="0" smtClean="0"/>
          </a:p>
          <a:p>
            <a:r>
              <a:rPr lang="en-US" dirty="0" smtClean="0">
                <a:solidFill>
                  <a:srgbClr val="292934"/>
                </a:solidFill>
              </a:rPr>
              <a:t>Stop when no more trials</a:t>
            </a:r>
            <a:endParaRPr lang="en-US" dirty="0">
              <a:solidFill>
                <a:srgbClr val="292934"/>
              </a:solidFill>
            </a:endParaRPr>
          </a:p>
        </p:txBody>
      </p:sp>
      <p:pic>
        <p:nvPicPr>
          <p:cNvPr id="4" name="Picture 3" descr="Screen Shot 2014-02-18 at 3.18.11 P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56843" y="1583266"/>
            <a:ext cx="4424680" cy="4259580"/>
          </a:xfrm>
          <a:prstGeom prst="rect">
            <a:avLst/>
          </a:prstGeom>
        </p:spPr>
      </p:pic>
    </p:spTree>
    <p:extLst>
      <p:ext uri="{BB962C8B-B14F-4D97-AF65-F5344CB8AC3E}">
        <p14:creationId xmlns:p14="http://schemas.microsoft.com/office/powerpoint/2010/main" val="30150670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Exactly one neighbor passes</a:t>
            </a:r>
            <a:endParaRPr lang="en-US" dirty="0"/>
          </a:p>
        </p:txBody>
      </p:sp>
      <p:sp>
        <p:nvSpPr>
          <p:cNvPr id="3" name="Content Placeholder 2"/>
          <p:cNvSpPr>
            <a:spLocks noGrp="1"/>
          </p:cNvSpPr>
          <p:nvPr>
            <p:ph idx="1"/>
          </p:nvPr>
        </p:nvSpPr>
        <p:spPr>
          <a:xfrm>
            <a:off x="457200" y="1600200"/>
            <a:ext cx="4104640" cy="4876800"/>
          </a:xfrm>
        </p:spPr>
        <p:txBody>
          <a:bodyPr/>
          <a:lstStyle/>
          <a:p>
            <a:r>
              <a:rPr lang="en-US" dirty="0" smtClean="0"/>
              <a:t>Unum math automatically excludes cases that floats would accept</a:t>
            </a:r>
          </a:p>
          <a:p>
            <a:r>
              <a:rPr lang="en-US" dirty="0" smtClean="0">
                <a:solidFill>
                  <a:srgbClr val="CD9A00"/>
                </a:solidFill>
              </a:rPr>
              <a:t>Trials</a:t>
            </a:r>
            <a:r>
              <a:rPr lang="en-US" dirty="0" smtClean="0"/>
              <a:t> are neighbors of new solutions that</a:t>
            </a:r>
          </a:p>
          <a:p>
            <a:pPr lvl="1"/>
            <a:r>
              <a:rPr lang="en-US" dirty="0" smtClean="0"/>
              <a:t>Are not already </a:t>
            </a:r>
            <a:r>
              <a:rPr lang="en-US" dirty="0" smtClean="0">
                <a:solidFill>
                  <a:srgbClr val="FF5555"/>
                </a:solidFill>
              </a:rPr>
              <a:t>failures</a:t>
            </a:r>
          </a:p>
          <a:p>
            <a:pPr lvl="1"/>
            <a:r>
              <a:rPr lang="en-US" dirty="0" smtClean="0"/>
              <a:t>Are not already </a:t>
            </a:r>
            <a:r>
              <a:rPr lang="en-US" dirty="0" smtClean="0">
                <a:solidFill>
                  <a:srgbClr val="00A5A5"/>
                </a:solidFill>
              </a:rPr>
              <a:t>solutions</a:t>
            </a:r>
          </a:p>
          <a:p>
            <a:r>
              <a:rPr lang="en-US" dirty="0" smtClean="0"/>
              <a:t>Note: </a:t>
            </a:r>
            <a:r>
              <a:rPr lang="en-US" i="1" dirty="0" smtClean="0"/>
              <a:t>no</a:t>
            </a:r>
            <a:r>
              <a:rPr lang="en-US" dirty="0" smtClean="0"/>
              <a:t> calculation of</a:t>
            </a:r>
          </a:p>
        </p:txBody>
      </p:sp>
      <p:grpSp>
        <p:nvGrpSpPr>
          <p:cNvPr id="7" name="Group 6"/>
          <p:cNvGrpSpPr/>
          <p:nvPr/>
        </p:nvGrpSpPr>
        <p:grpSpPr>
          <a:xfrm>
            <a:off x="4545192" y="1654564"/>
            <a:ext cx="4518660" cy="4221480"/>
            <a:chOff x="4555352" y="1654564"/>
            <a:chExt cx="4518660" cy="4221480"/>
          </a:xfrm>
        </p:grpSpPr>
        <p:pic>
          <p:nvPicPr>
            <p:cNvPr id="5" name="Picture 4" descr="Screen Shot 2014-02-18 at 3.27.26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55352" y="1654564"/>
              <a:ext cx="4518660" cy="4221480"/>
            </a:xfrm>
            <a:prstGeom prst="rect">
              <a:avLst/>
            </a:prstGeom>
          </p:spPr>
        </p:pic>
        <p:sp>
          <p:nvSpPr>
            <p:cNvPr id="4" name="Left Arrow 3"/>
            <p:cNvSpPr/>
            <p:nvPr/>
          </p:nvSpPr>
          <p:spPr>
            <a:xfrm>
              <a:off x="5120640" y="2126827"/>
              <a:ext cx="528320" cy="203200"/>
            </a:xfrm>
            <a:prstGeom prst="leftArrow">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5644686" y="2016072"/>
              <a:ext cx="2686515" cy="369332"/>
            </a:xfrm>
            <a:prstGeom prst="rect">
              <a:avLst/>
            </a:prstGeom>
            <a:noFill/>
          </p:spPr>
          <p:txBody>
            <a:bodyPr wrap="none" rtlCol="0">
              <a:spAutoFit/>
            </a:bodyPr>
            <a:lstStyle/>
            <a:p>
              <a:r>
                <a:rPr lang="en-US" dirty="0" smtClean="0"/>
                <a:t>Not part of the unit circle</a:t>
              </a:r>
              <a:endParaRPr lang="en-US" dirty="0"/>
            </a:p>
          </p:txBody>
        </p:sp>
      </p:grpSp>
      <p:graphicFrame>
        <p:nvGraphicFramePr>
          <p:cNvPr id="8" name="Object 7"/>
          <p:cNvGraphicFramePr>
            <a:graphicFrameLocks noChangeAspect="1"/>
          </p:cNvGraphicFramePr>
          <p:nvPr>
            <p:extLst>
              <p:ext uri="{D42A27DB-BD31-4B8C-83A1-F6EECF244321}">
                <p14:modId xmlns:p14="http://schemas.microsoft.com/office/powerpoint/2010/main" val="3140811403"/>
              </p:ext>
            </p:extLst>
          </p:nvPr>
        </p:nvGraphicFramePr>
        <p:xfrm>
          <a:off x="1361440" y="4815840"/>
          <a:ext cx="1564640" cy="586740"/>
        </p:xfrm>
        <a:graphic>
          <a:graphicData uri="http://schemas.openxmlformats.org/presentationml/2006/ole">
            <mc:AlternateContent xmlns:mc="http://schemas.openxmlformats.org/markup-compatibility/2006">
              <mc:Choice xmlns:v="urn:schemas-microsoft-com:vml" Requires="v">
                <p:oleObj spid="_x0000_s1161" name="Equation" r:id="rId4" imgW="711200" imgH="266700" progId="Equation.3">
                  <p:embed/>
                </p:oleObj>
              </mc:Choice>
              <mc:Fallback>
                <p:oleObj name="Equation" r:id="rId4" imgW="711200" imgH="266700" progId="Equation.3">
                  <p:embed/>
                  <p:pic>
                    <p:nvPicPr>
                      <p:cNvPr id="0" name=""/>
                      <p:cNvPicPr/>
                      <p:nvPr/>
                    </p:nvPicPr>
                    <p:blipFill>
                      <a:blip r:embed="rId5"/>
                      <a:stretch>
                        <a:fillRect/>
                      </a:stretch>
                    </p:blipFill>
                    <p:spPr>
                      <a:xfrm>
                        <a:off x="1361440" y="4815840"/>
                        <a:ext cx="1564640" cy="586740"/>
                      </a:xfrm>
                      <a:prstGeom prst="rect">
                        <a:avLst/>
                      </a:prstGeom>
                    </p:spPr>
                  </p:pic>
                </p:oleObj>
              </mc:Fallback>
            </mc:AlternateContent>
          </a:graphicData>
        </a:graphic>
      </p:graphicFrame>
    </p:spTree>
    <p:extLst>
      <p:ext uri="{BB962C8B-B14F-4D97-AF65-F5344CB8AC3E}">
        <p14:creationId xmlns:p14="http://schemas.microsoft.com/office/powerpoint/2010/main" val="23612419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new trial set</a:t>
            </a:r>
            <a:endParaRPr lang="en-US" dirty="0"/>
          </a:p>
        </p:txBody>
      </p:sp>
      <p:sp>
        <p:nvSpPr>
          <p:cNvPr id="3" name="Content Placeholder 2"/>
          <p:cNvSpPr>
            <a:spLocks noGrp="1"/>
          </p:cNvSpPr>
          <p:nvPr>
            <p:ph idx="1"/>
          </p:nvPr>
        </p:nvSpPr>
        <p:spPr>
          <a:xfrm>
            <a:off x="457200" y="1600200"/>
            <a:ext cx="4104640" cy="4876800"/>
          </a:xfrm>
        </p:spPr>
        <p:txBody>
          <a:bodyPr/>
          <a:lstStyle/>
          <a:p>
            <a:r>
              <a:rPr lang="en-US" dirty="0" smtClean="0"/>
              <a:t>Five </a:t>
            </a:r>
            <a:r>
              <a:rPr lang="en-US" dirty="0" smtClean="0">
                <a:solidFill>
                  <a:srgbClr val="CD9A00"/>
                </a:solidFill>
              </a:rPr>
              <a:t>trial</a:t>
            </a:r>
            <a:r>
              <a:rPr lang="en-US" dirty="0" smtClean="0"/>
              <a:t> uboxes to test</a:t>
            </a:r>
          </a:p>
          <a:p>
            <a:r>
              <a:rPr lang="en-US" dirty="0" smtClean="0"/>
              <a:t>Perfect, easy parallelism for multicore</a:t>
            </a:r>
          </a:p>
          <a:p>
            <a:r>
              <a:rPr lang="en-US" dirty="0" smtClean="0"/>
              <a:t>Each ubox takes only 15 to 23 bits</a:t>
            </a:r>
            <a:endParaRPr lang="en-US" dirty="0"/>
          </a:p>
          <a:p>
            <a:r>
              <a:rPr lang="en-US" dirty="0" smtClean="0"/>
              <a:t>Ultra-fast operations</a:t>
            </a:r>
          </a:p>
          <a:p>
            <a:r>
              <a:rPr lang="en-US" dirty="0" smtClean="0"/>
              <a:t>Skip to the final result…</a:t>
            </a:r>
          </a:p>
        </p:txBody>
      </p:sp>
      <p:pic>
        <p:nvPicPr>
          <p:cNvPr id="4" name="Picture 3" descr="Screen Shot 2014-02-18 at 3.31.30 P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397745" y="1505694"/>
            <a:ext cx="4639310" cy="4465955"/>
          </a:xfrm>
          <a:prstGeom prst="rect">
            <a:avLst/>
          </a:prstGeom>
        </p:spPr>
      </p:pic>
    </p:spTree>
    <p:extLst>
      <p:ext uri="{BB962C8B-B14F-4D97-AF65-F5344CB8AC3E}">
        <p14:creationId xmlns:p14="http://schemas.microsoft.com/office/powerpoint/2010/main" val="20270580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complete quarter circle</a:t>
            </a:r>
            <a:endParaRPr lang="en-US" dirty="0"/>
          </a:p>
        </p:txBody>
      </p:sp>
      <p:sp>
        <p:nvSpPr>
          <p:cNvPr id="3" name="Content Placeholder 2"/>
          <p:cNvSpPr>
            <a:spLocks noGrp="1"/>
          </p:cNvSpPr>
          <p:nvPr>
            <p:ph idx="1"/>
          </p:nvPr>
        </p:nvSpPr>
        <p:spPr>
          <a:xfrm>
            <a:off x="457200" y="1600200"/>
            <a:ext cx="4104640" cy="4876800"/>
          </a:xfrm>
        </p:spPr>
        <p:txBody>
          <a:bodyPr/>
          <a:lstStyle/>
          <a:p>
            <a:r>
              <a:rPr lang="en-US" dirty="0" smtClean="0"/>
              <a:t>The complete </a:t>
            </a:r>
            <a:r>
              <a:rPr lang="en-US" i="1" dirty="0" smtClean="0"/>
              <a:t>solution</a:t>
            </a:r>
            <a:r>
              <a:rPr lang="en-US" dirty="0" smtClean="0"/>
              <a:t>, to this finite precision level</a:t>
            </a:r>
          </a:p>
          <a:p>
            <a:r>
              <a:rPr lang="en-US" i="1" dirty="0" smtClean="0"/>
              <a:t>Information</a:t>
            </a:r>
            <a:r>
              <a:rPr lang="en-US" dirty="0" smtClean="0"/>
              <a:t> is reciprocal of green area</a:t>
            </a:r>
          </a:p>
          <a:p>
            <a:r>
              <a:rPr lang="en-US" dirty="0" smtClean="0"/>
              <a:t>Use to find area under arc,</a:t>
            </a:r>
            <a:r>
              <a:rPr lang="en-US" dirty="0"/>
              <a:t/>
            </a:r>
            <a:br>
              <a:rPr lang="en-US" dirty="0"/>
            </a:br>
            <a:r>
              <a:rPr lang="en-US" dirty="0" smtClean="0"/>
              <a:t>bounded above and below</a:t>
            </a:r>
          </a:p>
          <a:p>
            <a:r>
              <a:rPr lang="en-US" i="1" dirty="0" smtClean="0"/>
              <a:t>Proves</a:t>
            </a:r>
            <a:r>
              <a:rPr lang="en-US" dirty="0" smtClean="0"/>
              <a:t> value of </a:t>
            </a:r>
            <a:r>
              <a:rPr lang="en-US" i="1" dirty="0" smtClean="0">
                <a:latin typeface="Symbol" charset="2"/>
                <a:cs typeface="Symbol" charset="2"/>
              </a:rPr>
              <a:t>p</a:t>
            </a:r>
            <a:r>
              <a:rPr lang="en-US" dirty="0" smtClean="0"/>
              <a:t> to an accuracy of 3%</a:t>
            </a:r>
          </a:p>
          <a:p>
            <a:r>
              <a:rPr lang="en-US" dirty="0" smtClean="0"/>
              <a:t>No calculus needed, or divides, or square roots</a:t>
            </a:r>
          </a:p>
        </p:txBody>
      </p:sp>
      <p:pic>
        <p:nvPicPr>
          <p:cNvPr id="6" name="Picture 5" descr="Screen Shot 2014-02-18 at 3.38.01 P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37241" y="1524000"/>
            <a:ext cx="4424680" cy="4408170"/>
          </a:xfrm>
          <a:prstGeom prst="rect">
            <a:avLst/>
          </a:prstGeom>
        </p:spPr>
      </p:pic>
    </p:spTree>
    <p:extLst>
      <p:ext uri="{BB962C8B-B14F-4D97-AF65-F5344CB8AC3E}">
        <p14:creationId xmlns:p14="http://schemas.microsoft.com/office/powerpoint/2010/main" val="24154430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Compressed Final Result</a:t>
            </a:r>
            <a:endParaRPr lang="en-US" dirty="0"/>
          </a:p>
        </p:txBody>
      </p:sp>
      <p:sp>
        <p:nvSpPr>
          <p:cNvPr id="3" name="Content Placeholder 2"/>
          <p:cNvSpPr>
            <a:spLocks noGrp="1"/>
          </p:cNvSpPr>
          <p:nvPr>
            <p:ph idx="1"/>
          </p:nvPr>
        </p:nvSpPr>
        <p:spPr>
          <a:xfrm>
            <a:off x="457200" y="1532467"/>
            <a:ext cx="4104640" cy="4876800"/>
          </a:xfrm>
        </p:spPr>
        <p:txBody>
          <a:bodyPr/>
          <a:lstStyle/>
          <a:p>
            <a:r>
              <a:rPr lang="en-US" dirty="0" smtClean="0"/>
              <a:t>Coalesce uboxes to largest possible ULP values</a:t>
            </a:r>
          </a:p>
          <a:p>
            <a:r>
              <a:rPr lang="en-US" i="1" dirty="0" smtClean="0"/>
              <a:t>Lossless</a:t>
            </a:r>
            <a:r>
              <a:rPr lang="en-US" dirty="0" smtClean="0"/>
              <a:t> compression</a:t>
            </a:r>
          </a:p>
          <a:p>
            <a:r>
              <a:rPr lang="en-US" dirty="0" smtClean="0"/>
              <a:t>Total data set: 603 bits!</a:t>
            </a:r>
          </a:p>
          <a:p>
            <a:r>
              <a:rPr lang="en-US" dirty="0" smtClean="0"/>
              <a:t>6x faster graphics than current methods</a:t>
            </a:r>
          </a:p>
        </p:txBody>
      </p:sp>
      <p:pic>
        <p:nvPicPr>
          <p:cNvPr id="4" name="Picture 3" descr="Screen Shot 2014-02-18 at 3.48.06 P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20577" y="1600200"/>
            <a:ext cx="4482465" cy="4457700"/>
          </a:xfrm>
          <a:prstGeom prst="rect">
            <a:avLst/>
          </a:prstGeom>
        </p:spPr>
      </p:pic>
      <p:sp>
        <p:nvSpPr>
          <p:cNvPr id="5" name="TextBox 4"/>
          <p:cNvSpPr txBox="1"/>
          <p:nvPr/>
        </p:nvSpPr>
        <p:spPr>
          <a:xfrm>
            <a:off x="457201" y="4473734"/>
            <a:ext cx="4032753" cy="1200328"/>
          </a:xfrm>
          <a:prstGeom prst="rect">
            <a:avLst/>
          </a:prstGeom>
          <a:solidFill>
            <a:srgbClr val="3366FF"/>
          </a:solidFill>
        </p:spPr>
        <p:txBody>
          <a:bodyPr wrap="square" rtlCol="0">
            <a:spAutoFit/>
          </a:bodyPr>
          <a:lstStyle/>
          <a:p>
            <a:r>
              <a:rPr lang="en-US" sz="2400" dirty="0" smtClean="0">
                <a:solidFill>
                  <a:schemeClr val="bg1"/>
                </a:solidFill>
              </a:rPr>
              <a:t>Instead of ULPs being the source of error, they are the </a:t>
            </a:r>
            <a:r>
              <a:rPr lang="en-US" sz="2400" i="1" dirty="0" smtClean="0">
                <a:solidFill>
                  <a:schemeClr val="bg1"/>
                </a:solidFill>
              </a:rPr>
              <a:t>atomic units of computation</a:t>
            </a:r>
            <a:endParaRPr lang="en-US" sz="2400" i="1" dirty="0">
              <a:solidFill>
                <a:schemeClr val="bg1"/>
              </a:solidFill>
            </a:endParaRPr>
          </a:p>
        </p:txBody>
      </p:sp>
    </p:spTree>
    <p:extLst>
      <p:ext uri="{BB962C8B-B14F-4D97-AF65-F5344CB8AC3E}">
        <p14:creationId xmlns:p14="http://schemas.microsoft.com/office/powerpoint/2010/main" val="38945382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Fifth-degree polynomial roots</a:t>
            </a:r>
            <a:endParaRPr lang="en-US" dirty="0"/>
          </a:p>
        </p:txBody>
      </p:sp>
      <p:pic>
        <p:nvPicPr>
          <p:cNvPr id="4" name="Picture 3" descr="Screen Shot 2014-07-21 at 9.25.1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9301" y="2444598"/>
            <a:ext cx="5796915" cy="4350385"/>
          </a:xfrm>
          <a:prstGeom prst="rect">
            <a:avLst/>
          </a:prstGeom>
        </p:spPr>
      </p:pic>
      <p:sp>
        <p:nvSpPr>
          <p:cNvPr id="3" name="Content Placeholder 2"/>
          <p:cNvSpPr>
            <a:spLocks noGrp="1"/>
          </p:cNvSpPr>
          <p:nvPr>
            <p:ph idx="1"/>
          </p:nvPr>
        </p:nvSpPr>
        <p:spPr>
          <a:xfrm>
            <a:off x="457200" y="1468120"/>
            <a:ext cx="8229600" cy="4876800"/>
          </a:xfrm>
        </p:spPr>
        <p:txBody>
          <a:bodyPr/>
          <a:lstStyle/>
          <a:p>
            <a:r>
              <a:rPr lang="en-US" dirty="0" smtClean="0"/>
              <a:t>Analytic solution: There isn’t one.</a:t>
            </a:r>
          </a:p>
          <a:p>
            <a:r>
              <a:rPr lang="en-US" dirty="0" smtClean="0"/>
              <a:t>Numerical solution: Huge errors from rounding</a:t>
            </a:r>
          </a:p>
          <a:p>
            <a:r>
              <a:rPr lang="en-US" dirty="0" smtClean="0"/>
              <a:t>Unums: quickly return</a:t>
            </a:r>
            <a:br>
              <a:rPr lang="en-US" dirty="0" smtClean="0"/>
            </a:br>
            <a:r>
              <a:rPr lang="en-US" i="1" dirty="0" smtClean="0"/>
              <a:t>x</a:t>
            </a:r>
            <a:r>
              <a:rPr lang="en-US" dirty="0" smtClean="0"/>
              <a:t> = –1, </a:t>
            </a:r>
            <a:r>
              <a:rPr lang="en-US" i="1" dirty="0" smtClean="0"/>
              <a:t>x</a:t>
            </a:r>
            <a:r>
              <a:rPr lang="en-US" dirty="0" smtClean="0"/>
              <a:t> = 2 as the exact</a:t>
            </a:r>
            <a:br>
              <a:rPr lang="en-US" dirty="0" smtClean="0"/>
            </a:br>
            <a:r>
              <a:rPr lang="en-US" dirty="0" smtClean="0"/>
              <a:t>solutions. No rounding.</a:t>
            </a:r>
            <a:br>
              <a:rPr lang="en-US" dirty="0" smtClean="0"/>
            </a:br>
            <a:r>
              <a:rPr lang="en-US" dirty="0" smtClean="0"/>
              <a:t>No underflow. Just…</a:t>
            </a:r>
            <a:r>
              <a:rPr lang="en-US" dirty="0"/>
              <a:t/>
            </a:r>
            <a:br>
              <a:rPr lang="en-US" dirty="0"/>
            </a:br>
            <a:r>
              <a:rPr lang="en-US" dirty="0" smtClean="0"/>
              <a:t>the </a:t>
            </a:r>
            <a:r>
              <a:rPr lang="en-US" i="1" dirty="0" smtClean="0"/>
              <a:t>correct answer</a:t>
            </a:r>
            <a:r>
              <a:rPr lang="en-US" dirty="0" smtClean="0"/>
              <a:t>.</a:t>
            </a:r>
            <a:r>
              <a:rPr lang="en-US" dirty="0"/>
              <a:t/>
            </a:r>
            <a:br>
              <a:rPr lang="en-US" dirty="0"/>
            </a:br>
            <a:r>
              <a:rPr lang="en-US" dirty="0" smtClean="0"/>
              <a:t>With as few as 4 bits</a:t>
            </a:r>
            <a:br>
              <a:rPr lang="en-US" dirty="0" smtClean="0"/>
            </a:br>
            <a:r>
              <a:rPr lang="en-US" dirty="0" smtClean="0"/>
              <a:t>for the operands!</a:t>
            </a:r>
          </a:p>
        </p:txBody>
      </p:sp>
    </p:spTree>
    <p:extLst>
      <p:ext uri="{BB962C8B-B14F-4D97-AF65-F5344CB8AC3E}">
        <p14:creationId xmlns:p14="http://schemas.microsoft.com/office/powerpoint/2010/main" val="539397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More parallel hardware than we can use</a:t>
            </a:r>
            <a:endParaRPr lang="en-US" dirty="0"/>
          </a:p>
        </p:txBody>
      </p:sp>
      <p:sp>
        <p:nvSpPr>
          <p:cNvPr id="3" name="Content Placeholder 2"/>
          <p:cNvSpPr>
            <a:spLocks noGrp="1"/>
          </p:cNvSpPr>
          <p:nvPr>
            <p:ph idx="1"/>
          </p:nvPr>
        </p:nvSpPr>
        <p:spPr/>
        <p:txBody>
          <a:bodyPr/>
          <a:lstStyle/>
          <a:p>
            <a:r>
              <a:rPr lang="en-US" dirty="0" smtClean="0"/>
              <a:t>Huge clusters usually partitioned into 10s, 100s of cores</a:t>
            </a:r>
          </a:p>
          <a:p>
            <a:r>
              <a:rPr lang="en-US" dirty="0" smtClean="0"/>
              <a:t>Few algorithms exploit millions of cores except LINPACK</a:t>
            </a:r>
          </a:p>
          <a:p>
            <a:r>
              <a:rPr lang="en-US" i="1" dirty="0" smtClean="0"/>
              <a:t>Capacity</a:t>
            </a:r>
            <a:r>
              <a:rPr lang="en-US" dirty="0" smtClean="0"/>
              <a:t> is not a substitute for </a:t>
            </a:r>
            <a:r>
              <a:rPr lang="en-US" i="1" dirty="0" smtClean="0"/>
              <a:t>capability</a:t>
            </a:r>
            <a:r>
              <a:rPr lang="en-US" dirty="0" smtClean="0"/>
              <a:t>!</a:t>
            </a:r>
            <a:endParaRPr lang="en-US" dirty="0"/>
          </a:p>
        </p:txBody>
      </p:sp>
      <p:pic>
        <p:nvPicPr>
          <p:cNvPr id="4" name="Picture 3" descr="th-2-pic3.jpe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408189" y="3027680"/>
            <a:ext cx="6327622" cy="3449320"/>
          </a:xfrm>
          <a:prstGeom prst="rect">
            <a:avLst/>
          </a:prstGeom>
        </p:spPr>
      </p:pic>
    </p:spTree>
    <p:extLst>
      <p:ext uri="{BB962C8B-B14F-4D97-AF65-F5344CB8AC3E}">
        <p14:creationId xmlns:p14="http://schemas.microsoft.com/office/powerpoint/2010/main" val="8379606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dirty="0" smtClean="0"/>
              <a:t>The power of open-closed endpoints</a:t>
            </a:r>
            <a:endParaRPr lang="en-US" sz="4400" dirty="0"/>
          </a:p>
        </p:txBody>
      </p:sp>
      <p:pic>
        <p:nvPicPr>
          <p:cNvPr id="6" name="Content Placeholder 5" descr="Screen Shot 2014-09-22 at 2.06.17 PM.png"/>
          <p:cNvPicPr>
            <a:picLocks noGrp="1" noChangeAspect="1"/>
          </p:cNvPicPr>
          <p:nvPr>
            <p:ph idx="1"/>
          </p:nvPr>
        </p:nvPicPr>
        <p:blipFill>
          <a:blip r:embed="rId2" cstate="email">
            <a:extLst>
              <a:ext uri="{28A0092B-C50C-407E-A947-70E740481C1C}">
                <a14:useLocalDpi xmlns:a14="http://schemas.microsoft.com/office/drawing/2010/main" val="0"/>
              </a:ext>
            </a:extLst>
          </a:blip>
          <a:srcRect t="6969" b="6969"/>
          <a:stretch>
            <a:fillRect/>
          </a:stretch>
        </p:blipFill>
        <p:spPr/>
      </p:pic>
      <p:sp>
        <p:nvSpPr>
          <p:cNvPr id="7" name="TextBox 6"/>
          <p:cNvSpPr txBox="1"/>
          <p:nvPr/>
        </p:nvSpPr>
        <p:spPr>
          <a:xfrm>
            <a:off x="5384801" y="4582160"/>
            <a:ext cx="2387600" cy="954107"/>
          </a:xfrm>
          <a:prstGeom prst="rect">
            <a:avLst/>
          </a:prstGeom>
          <a:noFill/>
        </p:spPr>
        <p:txBody>
          <a:bodyPr wrap="square" rtlCol="0">
            <a:spAutoFit/>
          </a:bodyPr>
          <a:lstStyle/>
          <a:p>
            <a:r>
              <a:rPr lang="en-US" sz="2800" dirty="0" smtClean="0"/>
              <a:t>Root-finding just </a:t>
            </a:r>
            <a:r>
              <a:rPr lang="en-US" sz="2800" i="1" dirty="0" smtClean="0"/>
              <a:t>works</a:t>
            </a:r>
            <a:r>
              <a:rPr lang="en-US" sz="2800" dirty="0" smtClean="0"/>
              <a:t>.</a:t>
            </a:r>
            <a:endParaRPr lang="en-US" sz="2800" dirty="0"/>
          </a:p>
        </p:txBody>
      </p:sp>
      <p:cxnSp>
        <p:nvCxnSpPr>
          <p:cNvPr id="9" name="Straight Arrow Connector 8"/>
          <p:cNvCxnSpPr/>
          <p:nvPr/>
        </p:nvCxnSpPr>
        <p:spPr>
          <a:xfrm flipH="1" flipV="1">
            <a:off x="4937760" y="4246880"/>
            <a:ext cx="447041" cy="47752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56211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5527040" y="2122064"/>
            <a:ext cx="3505200" cy="3635269"/>
          </a:xfrm>
          <a:prstGeom prst="rect">
            <a:avLst/>
          </a:prstGeom>
          <a:blipFill rotWithShape="1">
            <a:blip r:embed="rId2"/>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Classical Numerical Analysis</a:t>
            </a:r>
            <a:endParaRPr lang="en-US" dirty="0"/>
          </a:p>
        </p:txBody>
      </p:sp>
      <p:sp>
        <p:nvSpPr>
          <p:cNvPr id="3" name="Content Placeholder 2"/>
          <p:cNvSpPr>
            <a:spLocks noGrp="1"/>
          </p:cNvSpPr>
          <p:nvPr>
            <p:ph idx="1"/>
          </p:nvPr>
        </p:nvSpPr>
        <p:spPr/>
        <p:txBody>
          <a:bodyPr/>
          <a:lstStyle/>
          <a:p>
            <a:r>
              <a:rPr lang="en-US" dirty="0" smtClean="0"/>
              <a:t>Time steps</a:t>
            </a:r>
          </a:p>
          <a:p>
            <a:pPr lvl="1"/>
            <a:r>
              <a:rPr lang="en-US" dirty="0" smtClean="0"/>
              <a:t>Use position to estimate force</a:t>
            </a:r>
          </a:p>
          <a:p>
            <a:pPr lvl="1"/>
            <a:r>
              <a:rPr lang="en-US" dirty="0" smtClean="0"/>
              <a:t>Use force to estimate acceleration</a:t>
            </a:r>
          </a:p>
          <a:p>
            <a:pPr lvl="1"/>
            <a:r>
              <a:rPr lang="en-US" dirty="0" smtClean="0"/>
              <a:t>Update the velocity</a:t>
            </a:r>
          </a:p>
          <a:p>
            <a:pPr lvl="1"/>
            <a:r>
              <a:rPr lang="en-US" dirty="0" smtClean="0"/>
              <a:t>Update the position</a:t>
            </a:r>
          </a:p>
          <a:p>
            <a:pPr lvl="1"/>
            <a:r>
              <a:rPr lang="en-US" dirty="0" smtClean="0"/>
              <a:t>Lather, rinse, repeat</a:t>
            </a:r>
          </a:p>
          <a:p>
            <a:r>
              <a:rPr lang="en-US" dirty="0" smtClean="0"/>
              <a:t>Accumulates rounding</a:t>
            </a:r>
            <a:br>
              <a:rPr lang="en-US" dirty="0" smtClean="0"/>
            </a:br>
            <a:r>
              <a:rPr lang="en-US" dirty="0" smtClean="0"/>
              <a:t>and sampling error, both unknown</a:t>
            </a:r>
          </a:p>
          <a:p>
            <a:r>
              <a:rPr lang="en-US" b="1" i="1" dirty="0" smtClean="0"/>
              <a:t>Cannot be done in parallel</a:t>
            </a:r>
            <a:endParaRPr lang="en-US" b="1" i="1" dirty="0"/>
          </a:p>
        </p:txBody>
      </p:sp>
      <p:sp>
        <p:nvSpPr>
          <p:cNvPr id="14" name="TextBox 13"/>
          <p:cNvSpPr txBox="1"/>
          <p:nvPr/>
        </p:nvSpPr>
        <p:spPr>
          <a:xfrm>
            <a:off x="5626803" y="2122064"/>
            <a:ext cx="633594" cy="369332"/>
          </a:xfrm>
          <a:prstGeom prst="rect">
            <a:avLst/>
          </a:prstGeom>
          <a:noFill/>
        </p:spPr>
        <p:txBody>
          <a:bodyPr wrap="none" rtlCol="0">
            <a:spAutoFit/>
          </a:bodyPr>
          <a:lstStyle/>
          <a:p>
            <a:r>
              <a:rPr lang="en-US" dirty="0" smtClean="0"/>
              <a:t>start</a:t>
            </a:r>
            <a:endParaRPr lang="en-US" dirty="0"/>
          </a:p>
        </p:txBody>
      </p:sp>
      <p:grpSp>
        <p:nvGrpSpPr>
          <p:cNvPr id="23" name="Group 22"/>
          <p:cNvGrpSpPr/>
          <p:nvPr/>
        </p:nvGrpSpPr>
        <p:grpSpPr>
          <a:xfrm>
            <a:off x="5943600" y="2508144"/>
            <a:ext cx="538480" cy="702416"/>
            <a:chOff x="5943600" y="1881108"/>
            <a:chExt cx="538480" cy="526812"/>
          </a:xfrm>
        </p:grpSpPr>
        <p:cxnSp>
          <p:nvCxnSpPr>
            <p:cNvPr id="5" name="Straight Arrow Connector 4"/>
            <p:cNvCxnSpPr/>
            <p:nvPr/>
          </p:nvCxnSpPr>
          <p:spPr>
            <a:xfrm>
              <a:off x="5943600" y="1950720"/>
              <a:ext cx="243840" cy="4572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6043090" y="1881108"/>
              <a:ext cx="438990" cy="276999"/>
            </a:xfrm>
            <a:prstGeom prst="rect">
              <a:avLst/>
            </a:prstGeom>
            <a:noFill/>
          </p:spPr>
          <p:txBody>
            <a:bodyPr wrap="none" rtlCol="0">
              <a:spAutoFit/>
            </a:bodyPr>
            <a:lstStyle/>
            <a:p>
              <a:r>
                <a:rPr lang="en-US" dirty="0" err="1" smtClean="0">
                  <a:latin typeface="Symbol" charset="2"/>
                  <a:cs typeface="Symbol" charset="2"/>
                </a:rPr>
                <a:t>D</a:t>
              </a:r>
              <a:r>
                <a:rPr lang="en-US" i="1" dirty="0" err="1" smtClean="0"/>
                <a:t>t</a:t>
              </a:r>
              <a:endParaRPr lang="en-US" i="1" dirty="0"/>
            </a:p>
          </p:txBody>
        </p:sp>
      </p:grpSp>
      <p:grpSp>
        <p:nvGrpSpPr>
          <p:cNvPr id="24" name="Group 23"/>
          <p:cNvGrpSpPr/>
          <p:nvPr/>
        </p:nvGrpSpPr>
        <p:grpSpPr>
          <a:xfrm>
            <a:off x="6187441" y="3063556"/>
            <a:ext cx="2845831" cy="2033561"/>
            <a:chOff x="6187440" y="2297668"/>
            <a:chExt cx="2845831" cy="1525171"/>
          </a:xfrm>
        </p:grpSpPr>
        <p:cxnSp>
          <p:nvCxnSpPr>
            <p:cNvPr id="8" name="Straight Arrow Connector 7"/>
            <p:cNvCxnSpPr/>
            <p:nvPr/>
          </p:nvCxnSpPr>
          <p:spPr>
            <a:xfrm>
              <a:off x="6187440" y="2407920"/>
              <a:ext cx="436880" cy="52832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6624320" y="2936240"/>
              <a:ext cx="762000" cy="51816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7386320" y="3454400"/>
              <a:ext cx="1300480" cy="29464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8656320" y="3545840"/>
              <a:ext cx="376951" cy="276999"/>
            </a:xfrm>
            <a:prstGeom prst="rect">
              <a:avLst/>
            </a:prstGeom>
            <a:noFill/>
          </p:spPr>
          <p:txBody>
            <a:bodyPr wrap="none" rtlCol="0">
              <a:spAutoFit/>
            </a:bodyPr>
            <a:lstStyle/>
            <a:p>
              <a:r>
                <a:rPr lang="en-US" dirty="0" smtClean="0"/>
                <a:t>M</a:t>
              </a:r>
              <a:endParaRPr lang="en-US" dirty="0"/>
            </a:p>
          </p:txBody>
        </p:sp>
        <p:sp>
          <p:nvSpPr>
            <p:cNvPr id="17" name="TextBox 16"/>
            <p:cNvSpPr txBox="1"/>
            <p:nvPr/>
          </p:nvSpPr>
          <p:spPr>
            <a:xfrm>
              <a:off x="6317410" y="2297668"/>
              <a:ext cx="438990" cy="276999"/>
            </a:xfrm>
            <a:prstGeom prst="rect">
              <a:avLst/>
            </a:prstGeom>
            <a:noFill/>
          </p:spPr>
          <p:txBody>
            <a:bodyPr wrap="none" rtlCol="0">
              <a:spAutoFit/>
            </a:bodyPr>
            <a:lstStyle/>
            <a:p>
              <a:r>
                <a:rPr lang="en-US" dirty="0" err="1" smtClean="0">
                  <a:latin typeface="Symbol" charset="2"/>
                  <a:cs typeface="Symbol" charset="2"/>
                </a:rPr>
                <a:t>D</a:t>
              </a:r>
              <a:r>
                <a:rPr lang="en-US" i="1" dirty="0" err="1" smtClean="0"/>
                <a:t>t</a:t>
              </a:r>
              <a:endParaRPr lang="en-US" i="1" dirty="0"/>
            </a:p>
          </p:txBody>
        </p:sp>
        <p:sp>
          <p:nvSpPr>
            <p:cNvPr id="18" name="TextBox 17"/>
            <p:cNvSpPr txBox="1"/>
            <p:nvPr/>
          </p:nvSpPr>
          <p:spPr>
            <a:xfrm>
              <a:off x="6855890" y="2805668"/>
              <a:ext cx="438990" cy="276999"/>
            </a:xfrm>
            <a:prstGeom prst="rect">
              <a:avLst/>
            </a:prstGeom>
            <a:noFill/>
          </p:spPr>
          <p:txBody>
            <a:bodyPr wrap="none" rtlCol="0">
              <a:spAutoFit/>
            </a:bodyPr>
            <a:lstStyle/>
            <a:p>
              <a:r>
                <a:rPr lang="en-US" dirty="0" err="1" smtClean="0">
                  <a:latin typeface="Symbol" charset="2"/>
                  <a:cs typeface="Symbol" charset="2"/>
                </a:rPr>
                <a:t>D</a:t>
              </a:r>
              <a:r>
                <a:rPr lang="en-US" i="1" dirty="0" err="1" smtClean="0"/>
                <a:t>t</a:t>
              </a:r>
              <a:endParaRPr lang="en-US" i="1" dirty="0"/>
            </a:p>
          </p:txBody>
        </p:sp>
        <p:sp>
          <p:nvSpPr>
            <p:cNvPr id="19" name="TextBox 18"/>
            <p:cNvSpPr txBox="1"/>
            <p:nvPr/>
          </p:nvSpPr>
          <p:spPr>
            <a:xfrm>
              <a:off x="7851570" y="3242548"/>
              <a:ext cx="438990" cy="276999"/>
            </a:xfrm>
            <a:prstGeom prst="rect">
              <a:avLst/>
            </a:prstGeom>
            <a:noFill/>
          </p:spPr>
          <p:txBody>
            <a:bodyPr wrap="none" rtlCol="0">
              <a:spAutoFit/>
            </a:bodyPr>
            <a:lstStyle/>
            <a:p>
              <a:r>
                <a:rPr lang="en-US" dirty="0" err="1" smtClean="0">
                  <a:latin typeface="Symbol" charset="2"/>
                  <a:cs typeface="Symbol" charset="2"/>
                </a:rPr>
                <a:t>D</a:t>
              </a:r>
              <a:r>
                <a:rPr lang="en-US" i="1" dirty="0" err="1" smtClean="0"/>
                <a:t>t</a:t>
              </a:r>
              <a:endParaRPr lang="en-US" i="1" dirty="0"/>
            </a:p>
          </p:txBody>
        </p:sp>
      </p:grpSp>
      <p:sp>
        <p:nvSpPr>
          <p:cNvPr id="21" name="Arc 20"/>
          <p:cNvSpPr/>
          <p:nvPr/>
        </p:nvSpPr>
        <p:spPr>
          <a:xfrm rot="12894092">
            <a:off x="5681922" y="2652703"/>
            <a:ext cx="3757640" cy="2125811"/>
          </a:xfrm>
          <a:prstGeom prst="arc">
            <a:avLst>
              <a:gd name="adj1" fmla="val 11899240"/>
              <a:gd name="adj2" fmla="val 21118618"/>
            </a:avLst>
          </a:prstGeom>
          <a:ln>
            <a:solidFill>
              <a:srgbClr val="00A2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TextBox 21"/>
          <p:cNvSpPr txBox="1"/>
          <p:nvPr/>
        </p:nvSpPr>
        <p:spPr>
          <a:xfrm rot="1564259">
            <a:off x="6178049" y="4712454"/>
            <a:ext cx="1796538" cy="369332"/>
          </a:xfrm>
          <a:prstGeom prst="rect">
            <a:avLst/>
          </a:prstGeom>
          <a:noFill/>
        </p:spPr>
        <p:txBody>
          <a:bodyPr wrap="square" rtlCol="0">
            <a:spAutoFit/>
          </a:bodyPr>
          <a:lstStyle/>
          <a:p>
            <a:r>
              <a:rPr lang="en-US" dirty="0" smtClean="0">
                <a:solidFill>
                  <a:srgbClr val="00A200"/>
                </a:solidFill>
              </a:rPr>
              <a:t>Actual behavior</a:t>
            </a:r>
            <a:endParaRPr lang="en-US" dirty="0">
              <a:solidFill>
                <a:srgbClr val="00A200"/>
              </a:solidFill>
            </a:endParaRPr>
          </a:p>
        </p:txBody>
      </p:sp>
    </p:spTree>
    <p:extLst>
      <p:ext uri="{BB962C8B-B14F-4D97-AF65-F5344CB8AC3E}">
        <p14:creationId xmlns:p14="http://schemas.microsoft.com/office/powerpoint/2010/main" val="861104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21" grpId="0" animBg="1"/>
      <p:bldP spid="2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Type of Parallelism</a:t>
            </a:r>
            <a:endParaRPr lang="en-US" dirty="0"/>
          </a:p>
        </p:txBody>
      </p:sp>
      <p:sp>
        <p:nvSpPr>
          <p:cNvPr id="3" name="Content Placeholder 2"/>
          <p:cNvSpPr>
            <a:spLocks noGrp="1"/>
          </p:cNvSpPr>
          <p:nvPr>
            <p:ph idx="1"/>
          </p:nvPr>
        </p:nvSpPr>
        <p:spPr>
          <a:xfrm>
            <a:off x="457200" y="1451187"/>
            <a:ext cx="8229600" cy="4876800"/>
          </a:xfrm>
        </p:spPr>
        <p:txBody>
          <a:bodyPr/>
          <a:lstStyle/>
          <a:p>
            <a:r>
              <a:rPr lang="en-US" i="1" dirty="0" smtClean="0"/>
              <a:t>Space</a:t>
            </a:r>
            <a:r>
              <a:rPr lang="en-US" dirty="0" smtClean="0"/>
              <a:t> steps, not time steps</a:t>
            </a:r>
          </a:p>
          <a:p>
            <a:r>
              <a:rPr lang="en-US" dirty="0" smtClean="0"/>
              <a:t>Acceleration, velocity bounded</a:t>
            </a:r>
            <a:br>
              <a:rPr lang="en-US" dirty="0" smtClean="0"/>
            </a:br>
            <a:r>
              <a:rPr lang="en-US" dirty="0" smtClean="0"/>
              <a:t>in any given space interval</a:t>
            </a:r>
            <a:endParaRPr lang="en-US" dirty="0"/>
          </a:p>
          <a:p>
            <a:r>
              <a:rPr lang="en-US" dirty="0" smtClean="0"/>
              <a:t>Find traversal time as a function</a:t>
            </a:r>
            <a:br>
              <a:rPr lang="en-US" dirty="0" smtClean="0"/>
            </a:br>
            <a:r>
              <a:rPr lang="en-US" dirty="0" smtClean="0"/>
              <a:t>of space step (2D ubox)</a:t>
            </a:r>
          </a:p>
          <a:p>
            <a:r>
              <a:rPr lang="en-US" dirty="0" smtClean="0"/>
              <a:t>Massively parallel!</a:t>
            </a:r>
          </a:p>
          <a:p>
            <a:r>
              <a:rPr lang="en-US" i="1" dirty="0" smtClean="0"/>
              <a:t>No rounding error</a:t>
            </a:r>
          </a:p>
          <a:p>
            <a:r>
              <a:rPr lang="en-US" i="1" dirty="0" smtClean="0"/>
              <a:t>No sampling error</a:t>
            </a:r>
            <a:endParaRPr lang="en-US" dirty="0" smtClean="0"/>
          </a:p>
          <a:p>
            <a:r>
              <a:rPr lang="en-US" dirty="0" smtClean="0"/>
              <a:t>Obsoletes existing</a:t>
            </a:r>
            <a:br>
              <a:rPr lang="en-US" dirty="0" smtClean="0"/>
            </a:br>
            <a:r>
              <a:rPr lang="en-US" dirty="0" smtClean="0"/>
              <a:t>ODE methods</a:t>
            </a:r>
          </a:p>
        </p:txBody>
      </p:sp>
      <p:pic>
        <p:nvPicPr>
          <p:cNvPr id="4" name="Picture 3" descr="Screen Shot 2014-02-22 at 11.10.12 A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191760" y="1388534"/>
            <a:ext cx="3869055" cy="2526030"/>
          </a:xfrm>
          <a:prstGeom prst="rect">
            <a:avLst/>
          </a:prstGeom>
        </p:spPr>
      </p:pic>
      <p:pic>
        <p:nvPicPr>
          <p:cNvPr id="6" name="Picture 5" descr="Screen Shot 2014-02-22 at 11.10.35 A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728447" y="4074794"/>
            <a:ext cx="4354830" cy="2697480"/>
          </a:xfrm>
          <a:prstGeom prst="rect">
            <a:avLst/>
          </a:prstGeom>
        </p:spPr>
      </p:pic>
    </p:spTree>
    <p:extLst>
      <p:ext uri="{BB962C8B-B14F-4D97-AF65-F5344CB8AC3E}">
        <p14:creationId xmlns:p14="http://schemas.microsoft.com/office/powerpoint/2010/main" val="108111387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Pendulums Done Right</a:t>
            </a:r>
            <a:endParaRPr lang="en-US" dirty="0"/>
          </a:p>
        </p:txBody>
      </p:sp>
      <p:sp>
        <p:nvSpPr>
          <p:cNvPr id="3" name="Content Placeholder 2"/>
          <p:cNvSpPr>
            <a:spLocks noGrp="1"/>
          </p:cNvSpPr>
          <p:nvPr>
            <p:ph idx="1"/>
          </p:nvPr>
        </p:nvSpPr>
        <p:spPr>
          <a:xfrm>
            <a:off x="457200" y="1586653"/>
            <a:ext cx="4328160" cy="4876800"/>
          </a:xfrm>
        </p:spPr>
        <p:txBody>
          <a:bodyPr/>
          <a:lstStyle/>
          <a:p>
            <a:r>
              <a:rPr lang="en-US" dirty="0" smtClean="0"/>
              <a:t>Physics teaches us it’s a harmonic oscillator with period</a:t>
            </a:r>
            <a:br>
              <a:rPr lang="en-US" dirty="0" smtClean="0"/>
            </a:br>
            <a:r>
              <a:rPr lang="en-US" dirty="0" smtClean="0"/>
              <a:t/>
            </a:r>
            <a:br>
              <a:rPr lang="en-US" dirty="0" smtClean="0"/>
            </a:br>
            <a:endParaRPr lang="en-US" dirty="0" smtClean="0"/>
          </a:p>
          <a:p>
            <a:r>
              <a:rPr lang="en-US" dirty="0" smtClean="0"/>
              <a:t>Force-fits nonlinear ODE</a:t>
            </a:r>
            <a:r>
              <a:rPr lang="en-US" dirty="0"/>
              <a:t/>
            </a:r>
            <a:br>
              <a:rPr lang="en-US" dirty="0"/>
            </a:br>
            <a:r>
              <a:rPr lang="en-US" dirty="0" smtClean="0"/>
              <a:t>into linear ODE for which calculus works.</a:t>
            </a:r>
          </a:p>
          <a:p>
            <a:r>
              <a:rPr lang="en-US" dirty="0" smtClean="0">
                <a:solidFill>
                  <a:srgbClr val="FF0000"/>
                </a:solidFill>
              </a:rPr>
              <a:t>WRONG answer</a:t>
            </a:r>
          </a:p>
        </p:txBody>
      </p:sp>
      <p:graphicFrame>
        <p:nvGraphicFramePr>
          <p:cNvPr id="7" name="Object 6"/>
          <p:cNvGraphicFramePr>
            <a:graphicFrameLocks noChangeAspect="1"/>
          </p:cNvGraphicFramePr>
          <p:nvPr>
            <p:extLst>
              <p:ext uri="{D42A27DB-BD31-4B8C-83A1-F6EECF244321}">
                <p14:modId xmlns:p14="http://schemas.microsoft.com/office/powerpoint/2010/main" val="2051921896"/>
              </p:ext>
            </p:extLst>
          </p:nvPr>
        </p:nvGraphicFramePr>
        <p:xfrm>
          <a:off x="1766571" y="2497666"/>
          <a:ext cx="935101" cy="859282"/>
        </p:xfrm>
        <a:graphic>
          <a:graphicData uri="http://schemas.openxmlformats.org/presentationml/2006/ole">
            <mc:AlternateContent xmlns:mc="http://schemas.openxmlformats.org/markup-compatibility/2006">
              <mc:Choice xmlns:v="urn:schemas-microsoft-com:vml" Requires="v">
                <p:oleObj spid="_x0000_s8324" name="Equation" r:id="rId3" imgW="469900" imgH="431800" progId="Equation.3">
                  <p:embed/>
                </p:oleObj>
              </mc:Choice>
              <mc:Fallback>
                <p:oleObj name="Equation" r:id="rId3" imgW="469900" imgH="431800" progId="Equation.3">
                  <p:embed/>
                  <p:pic>
                    <p:nvPicPr>
                      <p:cNvPr id="0" name=""/>
                      <p:cNvPicPr/>
                      <p:nvPr/>
                    </p:nvPicPr>
                    <p:blipFill>
                      <a:blip r:embed="rId4"/>
                      <a:stretch>
                        <a:fillRect/>
                      </a:stretch>
                    </p:blipFill>
                    <p:spPr>
                      <a:xfrm>
                        <a:off x="1766571" y="2497666"/>
                        <a:ext cx="935101" cy="859282"/>
                      </a:xfrm>
                      <a:prstGeom prst="rect">
                        <a:avLst/>
                      </a:prstGeom>
                    </p:spPr>
                  </p:pic>
                </p:oleObj>
              </mc:Fallback>
            </mc:AlternateContent>
          </a:graphicData>
        </a:graphic>
      </p:graphicFrame>
      <p:pic>
        <p:nvPicPr>
          <p:cNvPr id="8" name="Picture 7" descr="Annabella-Swinging-1.jp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230287" y="1600200"/>
            <a:ext cx="3417570" cy="2636520"/>
          </a:xfrm>
          <a:prstGeom prst="rect">
            <a:avLst/>
          </a:prstGeom>
        </p:spPr>
      </p:pic>
      <p:pic>
        <p:nvPicPr>
          <p:cNvPr id="9" name="Picture 8" descr="Screen Shot 2014-02-22 at 10.57.05 AM.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785360" y="4368326"/>
            <a:ext cx="3632200" cy="2299455"/>
          </a:xfrm>
          <a:prstGeom prst="rect">
            <a:avLst/>
          </a:prstGeom>
        </p:spPr>
      </p:pic>
    </p:spTree>
    <p:extLst>
      <p:ext uri="{BB962C8B-B14F-4D97-AF65-F5344CB8AC3E}">
        <p14:creationId xmlns:p14="http://schemas.microsoft.com/office/powerpoint/2010/main" val="25239827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Truth vs. Force-Fit Solution</a:t>
            </a:r>
            <a:endParaRPr lang="en-US" dirty="0"/>
          </a:p>
        </p:txBody>
      </p:sp>
      <p:pic>
        <p:nvPicPr>
          <p:cNvPr id="6" name="Picture 5" descr="Screen Shot 2014-07-21 at 9.55.4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9467"/>
            <a:ext cx="9144000" cy="3530947"/>
          </a:xfrm>
          <a:prstGeom prst="rect">
            <a:avLst/>
          </a:prstGeom>
        </p:spPr>
      </p:pic>
      <p:sp>
        <p:nvSpPr>
          <p:cNvPr id="7" name="TextBox 6"/>
          <p:cNvSpPr txBox="1"/>
          <p:nvPr/>
        </p:nvSpPr>
        <p:spPr>
          <a:xfrm>
            <a:off x="1874487" y="5625386"/>
            <a:ext cx="5847574" cy="461665"/>
          </a:xfrm>
          <a:prstGeom prst="rect">
            <a:avLst/>
          </a:prstGeom>
          <a:noFill/>
        </p:spPr>
        <p:txBody>
          <a:bodyPr wrap="none" rtlCol="0">
            <a:spAutoFit/>
          </a:bodyPr>
          <a:lstStyle/>
          <a:p>
            <a:r>
              <a:rPr lang="en-US" sz="2400" dirty="0" smtClean="0"/>
              <a:t>Bends the problem to fit solution methods</a:t>
            </a:r>
            <a:endParaRPr lang="en-US" sz="2400" dirty="0"/>
          </a:p>
        </p:txBody>
      </p:sp>
    </p:spTree>
    <p:extLst>
      <p:ext uri="{BB962C8B-B14F-4D97-AF65-F5344CB8AC3E}">
        <p14:creationId xmlns:p14="http://schemas.microsoft.com/office/powerpoint/2010/main" val="19599880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normAutofit/>
          </a:bodyPr>
          <a:lstStyle/>
          <a:p>
            <a:r>
              <a:rPr lang="en-US" dirty="0" smtClean="0">
                <a:latin typeface="Arial" charset="0"/>
              </a:rPr>
              <a:t>Uboxes for linear solvers</a:t>
            </a:r>
            <a:endParaRPr dirty="0">
              <a:latin typeface="Arial" charset="0"/>
            </a:endParaRPr>
          </a:p>
        </p:txBody>
      </p:sp>
      <p:pic>
        <p:nvPicPr>
          <p:cNvPr id="54275" name="Picture 4" descr="Fig.5HalfPrecision2x2solution.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329038"/>
            <a:ext cx="4114800" cy="5544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Content Placeholder 2"/>
          <p:cNvSpPr>
            <a:spLocks noGrp="1"/>
          </p:cNvSpPr>
          <p:nvPr>
            <p:ph idx="1"/>
          </p:nvPr>
        </p:nvSpPr>
        <p:spPr>
          <a:xfrm>
            <a:off x="304802" y="1620520"/>
            <a:ext cx="3860799" cy="4648200"/>
          </a:xfrm>
        </p:spPr>
        <p:txBody>
          <a:bodyPr/>
          <a:lstStyle/>
          <a:p>
            <a:pPr lvl="1">
              <a:buSzPct val="125000"/>
              <a:buFont typeface="Times" charset="0"/>
              <a:buChar char="•"/>
            </a:pPr>
            <a:r>
              <a:rPr lang="en-US" sz="1800" dirty="0">
                <a:latin typeface="Arial" charset="0"/>
                <a:ea typeface="ＭＳ Ｐゴシック" charset="0"/>
                <a:cs typeface="Neo Sans Intel" charset="0"/>
              </a:rPr>
              <a:t>If the </a:t>
            </a:r>
            <a:r>
              <a:rPr lang="en-US" sz="1800" i="1" dirty="0">
                <a:latin typeface="Arial" charset="0"/>
                <a:ea typeface="ＭＳ Ｐゴシック" charset="0"/>
                <a:cs typeface="Neo Sans Intel" charset="0"/>
              </a:rPr>
              <a:t>A</a:t>
            </a:r>
            <a:r>
              <a:rPr lang="en-US" sz="1800" dirty="0">
                <a:latin typeface="Arial" charset="0"/>
                <a:ea typeface="ＭＳ Ｐゴシック" charset="0"/>
                <a:cs typeface="Neo Sans Intel" charset="0"/>
              </a:rPr>
              <a:t> and </a:t>
            </a:r>
            <a:r>
              <a:rPr lang="en-US" sz="1800" i="1" dirty="0">
                <a:latin typeface="Arial" charset="0"/>
                <a:ea typeface="ＭＳ Ｐゴシック" charset="0"/>
                <a:cs typeface="Neo Sans Intel" charset="0"/>
              </a:rPr>
              <a:t>b</a:t>
            </a:r>
            <a:r>
              <a:rPr lang="en-US" sz="1800" dirty="0">
                <a:latin typeface="Arial" charset="0"/>
                <a:ea typeface="ＭＳ Ｐゴシック" charset="0"/>
                <a:cs typeface="Neo Sans Intel" charset="0"/>
              </a:rPr>
              <a:t> values in </a:t>
            </a:r>
            <a:r>
              <a:rPr lang="en-US" sz="1800" i="1" dirty="0">
                <a:latin typeface="Arial" charset="0"/>
                <a:ea typeface="ＭＳ Ｐゴシック" charset="0"/>
                <a:cs typeface="Neo Sans Intel" charset="0"/>
              </a:rPr>
              <a:t>Ax=b</a:t>
            </a:r>
            <a:r>
              <a:rPr lang="en-US" sz="1800" dirty="0">
                <a:latin typeface="Arial" charset="0"/>
                <a:ea typeface="ＭＳ Ｐゴシック" charset="0"/>
                <a:cs typeface="Neo Sans Intel" charset="0"/>
              </a:rPr>
              <a:t> are rounded, the “lines” have width from uncertainty</a:t>
            </a:r>
          </a:p>
          <a:p>
            <a:pPr lvl="1">
              <a:buSzPct val="125000"/>
              <a:buFont typeface="Times" charset="0"/>
              <a:buChar char="•"/>
            </a:pPr>
            <a:r>
              <a:rPr lang="en-US" sz="1800" dirty="0">
                <a:latin typeface="Arial" charset="0"/>
                <a:ea typeface="ＭＳ Ｐゴシック" charset="0"/>
              </a:rPr>
              <a:t>Apply a standard solver, and get the red dot as “the answer”, </a:t>
            </a:r>
            <a:r>
              <a:rPr lang="en-US" sz="1800" i="1" dirty="0">
                <a:latin typeface="Arial" charset="0"/>
                <a:ea typeface="ＭＳ Ｐゴシック" charset="0"/>
              </a:rPr>
              <a:t>x</a:t>
            </a:r>
            <a:r>
              <a:rPr lang="en-US" sz="1800" dirty="0">
                <a:latin typeface="Arial" charset="0"/>
                <a:ea typeface="ＭＳ Ｐゴシック" charset="0"/>
              </a:rPr>
              <a:t>. A pair of floating-point numbers.</a:t>
            </a:r>
          </a:p>
          <a:p>
            <a:pPr lvl="1">
              <a:buSzPct val="125000"/>
              <a:buFont typeface="Times" charset="0"/>
              <a:buChar char="•"/>
            </a:pPr>
            <a:r>
              <a:rPr lang="en-US" sz="1800" dirty="0">
                <a:latin typeface="Arial" charset="0"/>
                <a:ea typeface="ＭＳ Ｐゴシック" charset="0"/>
              </a:rPr>
              <a:t>Check it by computing </a:t>
            </a:r>
            <a:r>
              <a:rPr lang="en-US" sz="1800" i="1" dirty="0">
                <a:latin typeface="Arial" charset="0"/>
                <a:ea typeface="ＭＳ Ｐゴシック" charset="0"/>
              </a:rPr>
              <a:t>Ax</a:t>
            </a:r>
            <a:r>
              <a:rPr lang="en-US" sz="1800" dirty="0">
                <a:latin typeface="Arial" charset="0"/>
                <a:ea typeface="ＭＳ Ｐゴシック" charset="0"/>
              </a:rPr>
              <a:t> and see if it rigorously contains </a:t>
            </a:r>
            <a:r>
              <a:rPr lang="en-US" sz="1800" i="1" dirty="0">
                <a:latin typeface="Arial" charset="0"/>
                <a:ea typeface="ＭＳ Ｐゴシック" charset="0"/>
              </a:rPr>
              <a:t>b</a:t>
            </a:r>
            <a:r>
              <a:rPr lang="en-US" sz="1800" dirty="0">
                <a:latin typeface="Arial" charset="0"/>
                <a:ea typeface="ＭＳ Ｐゴシック" charset="0"/>
              </a:rPr>
              <a:t>. Yes, it does.</a:t>
            </a:r>
          </a:p>
          <a:p>
            <a:pPr lvl="1">
              <a:buSzPct val="125000"/>
              <a:buFont typeface="Times" charset="0"/>
              <a:buChar char="•"/>
            </a:pPr>
            <a:r>
              <a:rPr lang="en-US" sz="1800" dirty="0">
                <a:latin typeface="Arial" charset="0"/>
                <a:ea typeface="ＭＳ Ｐゴシック" charset="0"/>
              </a:rPr>
              <a:t>Hmm… are there any </a:t>
            </a:r>
            <a:r>
              <a:rPr lang="en-US" sz="1800" i="1" dirty="0">
                <a:latin typeface="Arial" charset="0"/>
                <a:ea typeface="ＭＳ Ｐゴシック" charset="0"/>
              </a:rPr>
              <a:t>other </a:t>
            </a:r>
            <a:r>
              <a:rPr lang="en-US" sz="1800" dirty="0">
                <a:latin typeface="Arial" charset="0"/>
                <a:ea typeface="ＭＳ Ｐゴシック" charset="0"/>
              </a:rPr>
              <a:t>points that also work?</a:t>
            </a:r>
          </a:p>
        </p:txBody>
      </p:sp>
    </p:spTree>
    <p:extLst>
      <p:ext uri="{BB962C8B-B14F-4D97-AF65-F5344CB8AC3E}">
        <p14:creationId xmlns:p14="http://schemas.microsoft.com/office/powerpoint/2010/main" val="3962407950"/>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normAutofit/>
          </a:bodyPr>
          <a:lstStyle/>
          <a:p>
            <a:r>
              <a:rPr sz="3200" dirty="0" smtClean="0">
                <a:latin typeface="Arial" charset="0"/>
              </a:rPr>
              <a:t>Float, Interval</a:t>
            </a:r>
            <a:r>
              <a:rPr lang="en-US" sz="3200" dirty="0" smtClean="0">
                <a:latin typeface="Arial" charset="0"/>
              </a:rPr>
              <a:t>, and Ubox</a:t>
            </a:r>
            <a:r>
              <a:rPr sz="3200" dirty="0" smtClean="0">
                <a:latin typeface="Arial" charset="0"/>
              </a:rPr>
              <a:t> </a:t>
            </a:r>
            <a:r>
              <a:rPr sz="3200" dirty="0">
                <a:latin typeface="Arial" charset="0"/>
              </a:rPr>
              <a:t>Solutions</a:t>
            </a:r>
          </a:p>
        </p:txBody>
      </p:sp>
      <p:pic>
        <p:nvPicPr>
          <p:cNvPr id="57346" name="Picture 5" descr="Fig.13-HigherPrecisionAnswer.pdf"/>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508174" y="1273387"/>
            <a:ext cx="4178626" cy="543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Content Placeholder 2"/>
          <p:cNvSpPr>
            <a:spLocks noGrp="1"/>
          </p:cNvSpPr>
          <p:nvPr>
            <p:ph idx="1"/>
          </p:nvPr>
        </p:nvSpPr>
        <p:spPr>
          <a:xfrm>
            <a:off x="91440" y="1811867"/>
            <a:ext cx="4155440" cy="4446693"/>
          </a:xfrm>
        </p:spPr>
        <p:txBody>
          <a:bodyPr/>
          <a:lstStyle/>
          <a:p>
            <a:pPr lvl="1">
              <a:lnSpc>
                <a:spcPct val="120000"/>
              </a:lnSpc>
              <a:buSzPct val="125000"/>
              <a:buFont typeface="Times" charset="0"/>
              <a:buChar char="•"/>
            </a:pPr>
            <a:r>
              <a:rPr lang="en-US" sz="1800" dirty="0">
                <a:latin typeface="Arial" charset="0"/>
                <a:cs typeface="Neo Sans Intel" charset="0"/>
              </a:rPr>
              <a:t>P</a:t>
            </a:r>
            <a:r>
              <a:rPr lang="en-US" sz="1800" dirty="0" smtClean="0">
                <a:latin typeface="Arial" charset="0"/>
                <a:ea typeface="ＭＳ Ｐゴシック" charset="0"/>
                <a:cs typeface="Neo Sans Intel" charset="0"/>
              </a:rPr>
              <a:t>oint </a:t>
            </a:r>
            <a:r>
              <a:rPr lang="en-US" sz="1800" dirty="0">
                <a:latin typeface="Arial" charset="0"/>
                <a:ea typeface="ＭＳ Ｐゴシック" charset="0"/>
                <a:cs typeface="Neo Sans Intel" charset="0"/>
              </a:rPr>
              <a:t>solution (black dot) just gives </a:t>
            </a:r>
            <a:r>
              <a:rPr lang="en-US" sz="1800" i="1" dirty="0">
                <a:latin typeface="Arial" charset="0"/>
                <a:ea typeface="ＭＳ Ｐゴシック" charset="0"/>
                <a:cs typeface="Neo Sans Intel" charset="0"/>
              </a:rPr>
              <a:t>one of </a:t>
            </a:r>
            <a:r>
              <a:rPr lang="en-US" sz="1800" i="1" dirty="0" smtClean="0">
                <a:latin typeface="Arial" charset="0"/>
                <a:ea typeface="ＭＳ Ｐゴシック" charset="0"/>
                <a:cs typeface="Neo Sans Intel" charset="0"/>
              </a:rPr>
              <a:t>many</a:t>
            </a:r>
            <a:r>
              <a:rPr lang="en-US" sz="1800" dirty="0" smtClean="0">
                <a:latin typeface="Arial" charset="0"/>
                <a:cs typeface="Neo Sans Intel" charset="0"/>
              </a:rPr>
              <a:t> solutions;</a:t>
            </a:r>
            <a:r>
              <a:rPr lang="en-US" sz="1800" dirty="0">
                <a:latin typeface="Arial" charset="0"/>
                <a:cs typeface="Neo Sans Intel" charset="0"/>
              </a:rPr>
              <a:t> d</a:t>
            </a:r>
            <a:r>
              <a:rPr lang="en-US" sz="1800" dirty="0" smtClean="0">
                <a:latin typeface="Arial" charset="0"/>
                <a:ea typeface="ＭＳ Ｐゴシック" charset="0"/>
                <a:cs typeface="Neo Sans Intel" charset="0"/>
              </a:rPr>
              <a:t>isguises answer instability</a:t>
            </a:r>
            <a:endParaRPr lang="en-US" sz="1800" dirty="0">
              <a:latin typeface="Arial" charset="0"/>
              <a:ea typeface="ＭＳ Ｐゴシック" charset="0"/>
              <a:cs typeface="Neo Sans Intel" charset="0"/>
            </a:endParaRPr>
          </a:p>
          <a:p>
            <a:pPr lvl="1">
              <a:lnSpc>
                <a:spcPct val="120000"/>
              </a:lnSpc>
              <a:buSzPct val="125000"/>
              <a:buFont typeface="Times" charset="0"/>
              <a:buChar char="•"/>
            </a:pPr>
            <a:r>
              <a:rPr lang="en-US" sz="1800" dirty="0">
                <a:latin typeface="Arial" charset="0"/>
                <a:cs typeface="Neo Sans Intel" charset="0"/>
              </a:rPr>
              <a:t>I</a:t>
            </a:r>
            <a:r>
              <a:rPr lang="en-US" sz="1800" dirty="0" smtClean="0">
                <a:latin typeface="Arial" charset="0"/>
                <a:ea typeface="ＭＳ Ｐゴシック" charset="0"/>
                <a:cs typeface="Neo Sans Intel" charset="0"/>
              </a:rPr>
              <a:t>nterval </a:t>
            </a:r>
            <a:r>
              <a:rPr lang="en-US" sz="1800" dirty="0">
                <a:latin typeface="Arial" charset="0"/>
                <a:ea typeface="ＭＳ Ｐゴシック" charset="0"/>
                <a:cs typeface="Neo Sans Intel" charset="0"/>
              </a:rPr>
              <a:t>method (gray </a:t>
            </a:r>
            <a:r>
              <a:rPr lang="en-US" sz="1800" dirty="0" smtClean="0">
                <a:latin typeface="Arial" charset="0"/>
                <a:ea typeface="ＭＳ Ｐゴシック" charset="0"/>
                <a:cs typeface="Neo Sans Intel" charset="0"/>
              </a:rPr>
              <a:t>box) </a:t>
            </a:r>
            <a:r>
              <a:rPr lang="en-US" sz="1800" dirty="0">
                <a:latin typeface="Arial" charset="0"/>
                <a:ea typeface="ＭＳ Ｐゴシック" charset="0"/>
                <a:cs typeface="Neo Sans Intel" charset="0"/>
              </a:rPr>
              <a:t>yields </a:t>
            </a:r>
            <a:r>
              <a:rPr lang="en-US" sz="1800" dirty="0" smtClean="0">
                <a:latin typeface="Arial" charset="0"/>
                <a:ea typeface="ＭＳ Ｐゴシック" charset="0"/>
                <a:cs typeface="Neo Sans Intel" charset="0"/>
              </a:rPr>
              <a:t>a </a:t>
            </a:r>
            <a:r>
              <a:rPr lang="en-US" sz="1800" dirty="0">
                <a:latin typeface="Arial" charset="0"/>
                <a:ea typeface="ＭＳ Ｐゴシック" charset="0"/>
                <a:cs typeface="Neo Sans Intel" charset="0"/>
              </a:rPr>
              <a:t>bound </a:t>
            </a:r>
            <a:r>
              <a:rPr lang="en-US" sz="1800" dirty="0" smtClean="0">
                <a:latin typeface="Arial" charset="0"/>
                <a:ea typeface="ＭＳ Ｐゴシック" charset="0"/>
                <a:cs typeface="Neo Sans Intel" charset="0"/>
              </a:rPr>
              <a:t>too loose to </a:t>
            </a:r>
            <a:r>
              <a:rPr lang="en-US" sz="1800" dirty="0">
                <a:latin typeface="Arial" charset="0"/>
                <a:ea typeface="ＭＳ Ｐゴシック" charset="0"/>
                <a:cs typeface="Neo Sans Intel" charset="0"/>
              </a:rPr>
              <a:t>be useful</a:t>
            </a:r>
          </a:p>
          <a:p>
            <a:pPr lvl="1">
              <a:lnSpc>
                <a:spcPct val="120000"/>
              </a:lnSpc>
              <a:buSzPct val="125000"/>
              <a:buFont typeface="Times" charset="0"/>
              <a:buChar char="•"/>
            </a:pPr>
            <a:r>
              <a:rPr lang="en-US" sz="1800" dirty="0">
                <a:latin typeface="Arial" charset="0"/>
                <a:ea typeface="ＭＳ Ｐゴシック" charset="0"/>
                <a:cs typeface="Neo Sans Intel" charset="0"/>
              </a:rPr>
              <a:t>The ubox </a:t>
            </a:r>
            <a:r>
              <a:rPr lang="en-US" sz="1800" dirty="0" smtClean="0">
                <a:latin typeface="Arial" charset="0"/>
                <a:ea typeface="ＭＳ Ｐゴシック" charset="0"/>
                <a:cs typeface="Neo Sans Intel" charset="0"/>
              </a:rPr>
              <a:t>set (</a:t>
            </a:r>
            <a:r>
              <a:rPr lang="en-US" sz="1800" dirty="0">
                <a:solidFill>
                  <a:srgbClr val="00A200"/>
                </a:solidFill>
                <a:latin typeface="Arial" charset="0"/>
                <a:ea typeface="ＭＳ Ｐゴシック" charset="0"/>
                <a:cs typeface="Neo Sans Intel" charset="0"/>
              </a:rPr>
              <a:t>green</a:t>
            </a:r>
            <a:r>
              <a:rPr lang="en-US" sz="1800" dirty="0">
                <a:latin typeface="Arial" charset="0"/>
                <a:ea typeface="ＭＳ Ｐゴシック" charset="0"/>
                <a:cs typeface="Neo Sans Intel" charset="0"/>
              </a:rPr>
              <a:t>) is the </a:t>
            </a:r>
            <a:r>
              <a:rPr lang="en-US" sz="1800" i="1" dirty="0">
                <a:latin typeface="Arial" charset="0"/>
                <a:ea typeface="ＭＳ Ｐゴシック" charset="0"/>
                <a:cs typeface="Neo Sans Intel" charset="0"/>
              </a:rPr>
              <a:t>best you can do for a given </a:t>
            </a:r>
            <a:r>
              <a:rPr lang="en-US" sz="1800" i="1" dirty="0" smtClean="0">
                <a:latin typeface="Arial" charset="0"/>
                <a:ea typeface="ＭＳ Ｐゴシック" charset="0"/>
                <a:cs typeface="Neo Sans Intel" charset="0"/>
              </a:rPr>
              <a:t>precision</a:t>
            </a:r>
          </a:p>
          <a:p>
            <a:pPr lvl="1">
              <a:lnSpc>
                <a:spcPct val="120000"/>
              </a:lnSpc>
              <a:buSzPct val="125000"/>
              <a:buFont typeface="Times" charset="0"/>
              <a:buChar char="•"/>
            </a:pPr>
            <a:r>
              <a:rPr lang="en-US" sz="1800" dirty="0" smtClean="0">
                <a:latin typeface="Arial" charset="0"/>
                <a:cs typeface="Neo Sans Intel" charset="0"/>
              </a:rPr>
              <a:t>Uboxes </a:t>
            </a:r>
            <a:r>
              <a:rPr lang="en-US" sz="1800" i="1" dirty="0" smtClean="0">
                <a:latin typeface="Arial" charset="0"/>
                <a:cs typeface="Neo Sans Intel" charset="0"/>
              </a:rPr>
              <a:t>reveal</a:t>
            </a:r>
            <a:r>
              <a:rPr lang="en-US" sz="1800" dirty="0" smtClean="0">
                <a:latin typeface="Arial" charset="0"/>
                <a:cs typeface="Neo Sans Intel" charset="0"/>
              </a:rPr>
              <a:t> ill-posed nature… yet provide solution anyway</a:t>
            </a:r>
          </a:p>
          <a:p>
            <a:pPr lvl="1">
              <a:lnSpc>
                <a:spcPct val="120000"/>
              </a:lnSpc>
              <a:buSzPct val="125000"/>
              <a:buFont typeface="Times" charset="0"/>
              <a:buChar char="•"/>
            </a:pPr>
            <a:r>
              <a:rPr lang="en-US" sz="1800" dirty="0" smtClean="0">
                <a:solidFill>
                  <a:srgbClr val="3366FF"/>
                </a:solidFill>
                <a:latin typeface="Arial" charset="0"/>
                <a:ea typeface="ＭＳ Ｐゴシック" charset="0"/>
                <a:cs typeface="Neo Sans Intel" charset="0"/>
              </a:rPr>
              <a:t>Works equally well on </a:t>
            </a:r>
            <a:r>
              <a:rPr lang="en-US" sz="1800" i="1" dirty="0" smtClean="0">
                <a:solidFill>
                  <a:srgbClr val="3366FF"/>
                </a:solidFill>
                <a:latin typeface="Arial" charset="0"/>
                <a:ea typeface="ＭＳ Ｐゴシック" charset="0"/>
                <a:cs typeface="Neo Sans Intel" charset="0"/>
              </a:rPr>
              <a:t>nonlinear</a:t>
            </a:r>
            <a:r>
              <a:rPr lang="en-US" sz="1800" dirty="0" smtClean="0">
                <a:solidFill>
                  <a:srgbClr val="3366FF"/>
                </a:solidFill>
                <a:latin typeface="Arial" charset="0"/>
                <a:ea typeface="ＭＳ Ｐゴシック" charset="0"/>
                <a:cs typeface="Neo Sans Intel" charset="0"/>
              </a:rPr>
              <a:t> problems!</a:t>
            </a:r>
            <a:endParaRPr lang="en-US" sz="1800" dirty="0">
              <a:solidFill>
                <a:srgbClr val="3366FF"/>
              </a:solidFill>
              <a:latin typeface="Arial" charset="0"/>
              <a:ea typeface="ＭＳ Ｐゴシック" charset="0"/>
              <a:cs typeface="Neo Sans Intel" charset="0"/>
            </a:endParaRPr>
          </a:p>
        </p:txBody>
      </p:sp>
    </p:spTree>
    <p:extLst>
      <p:ext uri="{BB962C8B-B14F-4D97-AF65-F5344CB8AC3E}">
        <p14:creationId xmlns:p14="http://schemas.microsoft.com/office/powerpoint/2010/main" val="2170328854"/>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t>
            </a:r>
            <a:r>
              <a:rPr lang="en-US" dirty="0"/>
              <a:t>A</a:t>
            </a:r>
            <a:r>
              <a:rPr lang="en-US" dirty="0" smtClean="0"/>
              <a:t>pps with Ubox </a:t>
            </a:r>
            <a:r>
              <a:rPr lang="en-US" dirty="0"/>
              <a:t>S</a:t>
            </a:r>
            <a:r>
              <a:rPr lang="en-US" dirty="0" smtClean="0"/>
              <a:t>olutions</a:t>
            </a:r>
            <a:endParaRPr lang="en-US" dirty="0"/>
          </a:p>
        </p:txBody>
      </p:sp>
      <p:sp>
        <p:nvSpPr>
          <p:cNvPr id="4" name="Rectangle 3"/>
          <p:cNvSpPr/>
          <p:nvPr/>
        </p:nvSpPr>
        <p:spPr>
          <a:xfrm>
            <a:off x="325120" y="4911725"/>
            <a:ext cx="4246880" cy="1477328"/>
          </a:xfrm>
          <a:prstGeom prst="rect">
            <a:avLst/>
          </a:prstGeom>
          <a:solidFill>
            <a:srgbClr val="3366FF"/>
          </a:solidFill>
        </p:spPr>
        <p:txBody>
          <a:bodyPr wrap="square">
            <a:spAutoFit/>
          </a:bodyPr>
          <a:lstStyle/>
          <a:p>
            <a:r>
              <a:rPr lang="en-US" dirty="0">
                <a:solidFill>
                  <a:schemeClr val="bg1"/>
                </a:solidFill>
              </a:rPr>
              <a:t>Imagine having </a:t>
            </a:r>
            <a:r>
              <a:rPr lang="en-US" b="1" dirty="0">
                <a:solidFill>
                  <a:schemeClr val="bg1"/>
                </a:solidFill>
              </a:rPr>
              <a:t>provable bounds </a:t>
            </a:r>
            <a:r>
              <a:rPr lang="en-US" dirty="0">
                <a:solidFill>
                  <a:schemeClr val="bg1"/>
                </a:solidFill>
              </a:rPr>
              <a:t>on </a:t>
            </a:r>
            <a:r>
              <a:rPr lang="en-US" dirty="0" smtClean="0">
                <a:solidFill>
                  <a:schemeClr val="bg1"/>
                </a:solidFill>
              </a:rPr>
              <a:t>answers for </a:t>
            </a:r>
            <a:r>
              <a:rPr lang="en-US" dirty="0">
                <a:solidFill>
                  <a:schemeClr val="bg1"/>
                </a:solidFill>
              </a:rPr>
              <a:t>the first time, yet </a:t>
            </a:r>
            <a:r>
              <a:rPr lang="en-US" dirty="0" smtClean="0">
                <a:solidFill>
                  <a:schemeClr val="bg1"/>
                </a:solidFill>
              </a:rPr>
              <a:t>with easier programming</a:t>
            </a:r>
            <a:r>
              <a:rPr lang="en-US" dirty="0">
                <a:solidFill>
                  <a:schemeClr val="bg1"/>
                </a:solidFill>
              </a:rPr>
              <a:t>, less storage, </a:t>
            </a:r>
            <a:r>
              <a:rPr lang="en-US" dirty="0" smtClean="0">
                <a:solidFill>
                  <a:schemeClr val="bg1"/>
                </a:solidFill>
              </a:rPr>
              <a:t>less bandwidth use, </a:t>
            </a:r>
            <a:r>
              <a:rPr lang="en-US" dirty="0">
                <a:solidFill>
                  <a:schemeClr val="bg1"/>
                </a:solidFill>
              </a:rPr>
              <a:t>less energy/power demands, </a:t>
            </a:r>
            <a:r>
              <a:rPr lang="en-US" i="1" dirty="0">
                <a:solidFill>
                  <a:schemeClr val="bg1"/>
                </a:solidFill>
              </a:rPr>
              <a:t>and</a:t>
            </a:r>
            <a:r>
              <a:rPr lang="en-US" dirty="0">
                <a:solidFill>
                  <a:schemeClr val="bg1"/>
                </a:solidFill>
              </a:rPr>
              <a:t> abundant parallelism.</a:t>
            </a:r>
          </a:p>
        </p:txBody>
      </p:sp>
      <p:pic>
        <p:nvPicPr>
          <p:cNvPr id="5" name="Picture 4" descr="images.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4640" y="1402082"/>
            <a:ext cx="2390775" cy="1914525"/>
          </a:xfrm>
          <a:prstGeom prst="rect">
            <a:avLst/>
          </a:prstGeom>
        </p:spPr>
      </p:pic>
      <p:pic>
        <p:nvPicPr>
          <p:cNvPr id="8" name="Picture 7" descr="Screen Shot 2014-09-22 at 2.12.25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303520" y="4923222"/>
            <a:ext cx="3634740" cy="1876357"/>
          </a:xfrm>
          <a:prstGeom prst="rect">
            <a:avLst/>
          </a:prstGeom>
        </p:spPr>
      </p:pic>
      <p:pic>
        <p:nvPicPr>
          <p:cNvPr id="9" name="Picture 8" descr="Screen Shot 2014-09-22 at 2.14.27 PM.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853027" y="2091293"/>
            <a:ext cx="2128825" cy="2073441"/>
          </a:xfrm>
          <a:prstGeom prst="rect">
            <a:avLst/>
          </a:prstGeom>
        </p:spPr>
      </p:pic>
      <p:sp>
        <p:nvSpPr>
          <p:cNvPr id="3" name="Content Placeholder 2"/>
          <p:cNvSpPr>
            <a:spLocks noGrp="1"/>
          </p:cNvSpPr>
          <p:nvPr>
            <p:ph idx="1"/>
          </p:nvPr>
        </p:nvSpPr>
        <p:spPr>
          <a:xfrm>
            <a:off x="132080" y="1600200"/>
            <a:ext cx="4500880" cy="3093720"/>
          </a:xfrm>
        </p:spPr>
        <p:txBody>
          <a:bodyPr/>
          <a:lstStyle/>
          <a:p>
            <a:r>
              <a:rPr lang="en-US" dirty="0"/>
              <a:t>Photorealistic computer graphics</a:t>
            </a:r>
          </a:p>
          <a:p>
            <a:r>
              <a:rPr lang="en-US" dirty="0" smtClean="0"/>
              <a:t>N-body problems</a:t>
            </a:r>
          </a:p>
          <a:p>
            <a:r>
              <a:rPr lang="en-US" dirty="0" smtClean="0"/>
              <a:t>Structural analysis</a:t>
            </a:r>
            <a:endParaRPr lang="en-US" dirty="0"/>
          </a:p>
          <a:p>
            <a:r>
              <a:rPr lang="en-US" dirty="0" smtClean="0"/>
              <a:t>Laplace’s equation</a:t>
            </a:r>
          </a:p>
          <a:p>
            <a:r>
              <a:rPr lang="en-US" dirty="0" smtClean="0"/>
              <a:t>Perfect gas models without </a:t>
            </a:r>
            <a:r>
              <a:rPr lang="en-US" i="1" dirty="0" smtClean="0"/>
              <a:t>statistical</a:t>
            </a:r>
            <a:r>
              <a:rPr lang="en-US" dirty="0" smtClean="0"/>
              <a:t> mechanics</a:t>
            </a:r>
          </a:p>
        </p:txBody>
      </p:sp>
      <p:pic>
        <p:nvPicPr>
          <p:cNvPr id="10" name="Picture 9" descr="Screen Shot 2014-09-22 at 2.17.39 PM.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174892" y="3434080"/>
            <a:ext cx="1614306" cy="1658620"/>
          </a:xfrm>
          <a:prstGeom prst="rect">
            <a:avLst/>
          </a:prstGeom>
        </p:spPr>
      </p:pic>
    </p:spTree>
    <p:extLst>
      <p:ext uri="{BB962C8B-B14F-4D97-AF65-F5344CB8AC3E}">
        <p14:creationId xmlns:p14="http://schemas.microsoft.com/office/powerpoint/2010/main" val="29493431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Breakthroughs enabled by unums</a:t>
            </a:r>
            <a:endParaRPr lang="en-US" dirty="0"/>
          </a:p>
        </p:txBody>
      </p:sp>
      <p:sp>
        <p:nvSpPr>
          <p:cNvPr id="3" name="Content Placeholder 2"/>
          <p:cNvSpPr>
            <a:spLocks noGrp="1"/>
          </p:cNvSpPr>
          <p:nvPr>
            <p:ph idx="1"/>
          </p:nvPr>
        </p:nvSpPr>
        <p:spPr>
          <a:xfrm>
            <a:off x="457200" y="1600200"/>
            <a:ext cx="8086436" cy="4876800"/>
          </a:xfrm>
        </p:spPr>
        <p:txBody>
          <a:bodyPr/>
          <a:lstStyle/>
          <a:p>
            <a:r>
              <a:rPr lang="en-US" dirty="0" smtClean="0"/>
              <a:t>Bit-identical results across systems, unlike IEEE floats</a:t>
            </a:r>
          </a:p>
          <a:p>
            <a:r>
              <a:rPr lang="en-US" dirty="0" smtClean="0"/>
              <a:t>First error-free polynomial evaluator</a:t>
            </a:r>
          </a:p>
          <a:p>
            <a:r>
              <a:rPr lang="en-US" dirty="0" smtClean="0"/>
              <a:t>Solution to “The Table-Makers Dilemma”</a:t>
            </a:r>
          </a:p>
          <a:p>
            <a:r>
              <a:rPr lang="en-US" dirty="0" smtClean="0"/>
              <a:t>First deterministic evaluation of </a:t>
            </a:r>
            <a:r>
              <a:rPr lang="en-US" i="1" dirty="0" smtClean="0"/>
              <a:t>x</a:t>
            </a:r>
            <a:r>
              <a:rPr lang="en-US" i="1" baseline="30000" dirty="0" smtClean="0"/>
              <a:t>y </a:t>
            </a:r>
            <a:endParaRPr lang="en-US" dirty="0"/>
          </a:p>
          <a:p>
            <a:r>
              <a:rPr lang="en-US" dirty="0" smtClean="0"/>
              <a:t>First massively parallel, bounded ODE solver</a:t>
            </a:r>
          </a:p>
          <a:p>
            <a:r>
              <a:rPr lang="en-US" dirty="0" smtClean="0"/>
              <a:t>Universal solver for </a:t>
            </a:r>
            <a:r>
              <a:rPr lang="en-US" i="1" dirty="0" smtClean="0"/>
              <a:t>f</a:t>
            </a:r>
            <a:r>
              <a:rPr lang="en-US" dirty="0" smtClean="0"/>
              <a:t>(</a:t>
            </a:r>
            <a:r>
              <a:rPr lang="en-US" i="1" dirty="0" smtClean="0"/>
              <a:t>x</a:t>
            </a:r>
            <a:r>
              <a:rPr lang="en-US" dirty="0" smtClean="0"/>
              <a:t>) = 0 when </a:t>
            </a:r>
            <a:r>
              <a:rPr lang="en-US" i="1" dirty="0" smtClean="0"/>
              <a:t>f</a:t>
            </a:r>
            <a:r>
              <a:rPr lang="en-US" dirty="0" smtClean="0"/>
              <a:t> is continuous</a:t>
            </a:r>
          </a:p>
          <a:p>
            <a:r>
              <a:rPr lang="en-US" dirty="0"/>
              <a:t>Provably bounded physics simulations – real science!</a:t>
            </a:r>
          </a:p>
          <a:p>
            <a:r>
              <a:rPr lang="en-US" dirty="0"/>
              <a:t>P = NP for finding maxima, minima, roots perfectly</a:t>
            </a:r>
          </a:p>
          <a:p>
            <a:pPr marL="0" indent="0">
              <a:buNone/>
            </a:pPr>
            <a:endParaRPr lang="en-US" baseline="30000" dirty="0" smtClean="0"/>
          </a:p>
        </p:txBody>
      </p:sp>
    </p:spTree>
    <p:extLst>
      <p:ext uri="{BB962C8B-B14F-4D97-AF65-F5344CB8AC3E}">
        <p14:creationId xmlns:p14="http://schemas.microsoft.com/office/powerpoint/2010/main" val="3257005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Revisiting the Big Challenges-1</a:t>
            </a:r>
            <a:endParaRPr lang="en-US" dirty="0">
              <a:ea typeface="+mj-ea"/>
              <a:cs typeface="+mj-cs"/>
            </a:endParaRPr>
          </a:p>
        </p:txBody>
      </p:sp>
      <p:sp>
        <p:nvSpPr>
          <p:cNvPr id="3" name="Content Placeholder 2"/>
          <p:cNvSpPr>
            <a:spLocks noGrp="1"/>
          </p:cNvSpPr>
          <p:nvPr>
            <p:ph idx="1"/>
          </p:nvPr>
        </p:nvSpPr>
        <p:spPr>
          <a:xfrm>
            <a:off x="457200" y="1600200"/>
            <a:ext cx="8229600" cy="4549987"/>
          </a:xfrm>
        </p:spPr>
        <p:txBody>
          <a:bodyPr rtlCol="0">
            <a:normAutofit lnSpcReduction="10000"/>
          </a:bodyPr>
          <a:lstStyle/>
          <a:p>
            <a:r>
              <a:rPr lang="en-US" i="1" dirty="0"/>
              <a:t>More hardware parallelism than we know how to </a:t>
            </a:r>
            <a:r>
              <a:rPr lang="en-US" i="1" dirty="0" smtClean="0"/>
              <a:t>use</a:t>
            </a:r>
          </a:p>
          <a:p>
            <a:pPr lvl="1"/>
            <a:r>
              <a:rPr lang="en-US" dirty="0" smtClean="0">
                <a:solidFill>
                  <a:srgbClr val="0000FF"/>
                </a:solidFill>
              </a:rPr>
              <a:t>Uboxes reveal vast new sources of </a:t>
            </a:r>
            <a:r>
              <a:rPr lang="en-US" i="1" dirty="0" smtClean="0">
                <a:solidFill>
                  <a:srgbClr val="0000FF"/>
                </a:solidFill>
              </a:rPr>
              <a:t>data</a:t>
            </a:r>
            <a:r>
              <a:rPr lang="en-US" dirty="0" smtClean="0">
                <a:solidFill>
                  <a:srgbClr val="0000FF"/>
                </a:solidFill>
              </a:rPr>
              <a:t> parallelism, the easiest kind</a:t>
            </a:r>
            <a:endParaRPr lang="en-US" dirty="0">
              <a:solidFill>
                <a:srgbClr val="0000FF"/>
              </a:solidFill>
            </a:endParaRPr>
          </a:p>
          <a:p>
            <a:r>
              <a:rPr lang="en-US" i="1" dirty="0"/>
              <a:t>Too much energy and power needed per </a:t>
            </a:r>
            <a:r>
              <a:rPr lang="en-US" i="1" dirty="0" smtClean="0"/>
              <a:t>calculation</a:t>
            </a:r>
          </a:p>
          <a:p>
            <a:pPr lvl="1"/>
            <a:r>
              <a:rPr lang="en-US" dirty="0" smtClean="0">
                <a:solidFill>
                  <a:srgbClr val="0000FF"/>
                </a:solidFill>
              </a:rPr>
              <a:t>Unum arithmetic cuts the main energy hog by about 50%</a:t>
            </a:r>
            <a:endParaRPr lang="en-US" dirty="0">
              <a:solidFill>
                <a:srgbClr val="0000FF"/>
              </a:solidFill>
            </a:endParaRPr>
          </a:p>
          <a:p>
            <a:r>
              <a:rPr lang="en-US" i="1" dirty="0"/>
              <a:t>Not enough bandwidth (the “memory wall”</a:t>
            </a:r>
            <a:r>
              <a:rPr lang="en-US" i="1" dirty="0" smtClean="0"/>
              <a:t>)</a:t>
            </a:r>
          </a:p>
          <a:p>
            <a:pPr lvl="1"/>
            <a:r>
              <a:rPr lang="en-US" dirty="0" smtClean="0">
                <a:solidFill>
                  <a:srgbClr val="0000FF"/>
                </a:solidFill>
              </a:rPr>
              <a:t>More use of CPU transistors, fewer bits moved to/from memory</a:t>
            </a:r>
            <a:endParaRPr lang="en-US" dirty="0">
              <a:solidFill>
                <a:srgbClr val="0000FF"/>
              </a:solidFill>
            </a:endParaRPr>
          </a:p>
          <a:p>
            <a:r>
              <a:rPr lang="en-US" i="1" dirty="0"/>
              <a:t>Rounding errors more treacherous than people </a:t>
            </a:r>
            <a:r>
              <a:rPr lang="en-US" i="1" dirty="0" smtClean="0"/>
              <a:t>realize</a:t>
            </a:r>
          </a:p>
          <a:p>
            <a:pPr lvl="1"/>
            <a:r>
              <a:rPr lang="en-US" dirty="0" smtClean="0">
                <a:solidFill>
                  <a:srgbClr val="0000FF"/>
                </a:solidFill>
              </a:rPr>
              <a:t>Unum metadata eliminates rounding error, automates precision choice</a:t>
            </a:r>
          </a:p>
          <a:p>
            <a:r>
              <a:rPr lang="en-US" i="1" dirty="0"/>
              <a:t>Rounding errors prevent use of multicore methods</a:t>
            </a:r>
          </a:p>
          <a:p>
            <a:pPr lvl="1"/>
            <a:r>
              <a:rPr lang="en-US" dirty="0">
                <a:solidFill>
                  <a:srgbClr val="0000FF"/>
                </a:solidFill>
              </a:rPr>
              <a:t>Unums restore algebraic laws, eliminating </a:t>
            </a:r>
            <a:r>
              <a:rPr lang="en-US" dirty="0" smtClean="0">
                <a:solidFill>
                  <a:srgbClr val="0000FF"/>
                </a:solidFill>
              </a:rPr>
              <a:t>the parallelization deterrent</a:t>
            </a:r>
            <a:endParaRPr lang="en-US"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Too much power and heat needed</a:t>
            </a:r>
            <a:endParaRPr lang="en-US" dirty="0">
              <a:ea typeface="+mj-ea"/>
              <a:cs typeface="+mj-cs"/>
            </a:endParaRPr>
          </a:p>
        </p:txBody>
      </p:sp>
      <p:pic>
        <p:nvPicPr>
          <p:cNvPr id="7171" name="Picture 11" descr="datacenter3.jp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427663" y="4034367"/>
            <a:ext cx="3429000" cy="2338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txBox="1">
            <a:spLocks/>
          </p:cNvSpPr>
          <p:nvPr/>
        </p:nvSpPr>
        <p:spPr bwMode="auto">
          <a:xfrm>
            <a:off x="465138" y="1600200"/>
            <a:ext cx="4659312"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2563" indent="-182563">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spcBef>
                <a:spcPct val="20000"/>
              </a:spcBef>
              <a:buClr>
                <a:schemeClr val="accent1"/>
              </a:buClr>
              <a:buSzPct val="85000"/>
              <a:buFont typeface="Arial" charset="0"/>
              <a:buChar char="•"/>
            </a:pPr>
            <a:r>
              <a:rPr lang="en-US" sz="2800" dirty="0"/>
              <a:t>Huge heat sinks</a:t>
            </a:r>
          </a:p>
          <a:p>
            <a:pPr>
              <a:spcBef>
                <a:spcPct val="20000"/>
              </a:spcBef>
              <a:buClr>
                <a:schemeClr val="accent1"/>
              </a:buClr>
              <a:buSzPct val="85000"/>
              <a:buFont typeface="Arial" charset="0"/>
              <a:buChar char="•"/>
            </a:pPr>
            <a:r>
              <a:rPr lang="en-US" sz="2800" dirty="0"/>
              <a:t>20 MW limit for exascale</a:t>
            </a:r>
          </a:p>
          <a:p>
            <a:pPr>
              <a:spcBef>
                <a:spcPct val="20000"/>
              </a:spcBef>
              <a:buClr>
                <a:schemeClr val="accent1"/>
              </a:buClr>
              <a:buSzPct val="85000"/>
              <a:buFont typeface="Arial" charset="0"/>
              <a:buChar char="•"/>
            </a:pPr>
            <a:r>
              <a:rPr lang="en-US" sz="2800" dirty="0" smtClean="0"/>
              <a:t>Data center electric bills</a:t>
            </a:r>
            <a:endParaRPr lang="en-US" sz="2800" dirty="0"/>
          </a:p>
          <a:p>
            <a:pPr>
              <a:spcBef>
                <a:spcPct val="20000"/>
              </a:spcBef>
              <a:buClr>
                <a:schemeClr val="accent1"/>
              </a:buClr>
              <a:buSzPct val="85000"/>
              <a:buFont typeface="Arial" charset="0"/>
              <a:buChar char="•"/>
            </a:pPr>
            <a:r>
              <a:rPr lang="en-US" sz="2800" dirty="0"/>
              <a:t>Mobile device battery life</a:t>
            </a:r>
          </a:p>
          <a:p>
            <a:pPr>
              <a:spcBef>
                <a:spcPct val="20000"/>
              </a:spcBef>
              <a:buClr>
                <a:schemeClr val="accent1"/>
              </a:buClr>
              <a:buSzPct val="85000"/>
              <a:buFont typeface="Arial" charset="0"/>
              <a:buChar char="•"/>
            </a:pPr>
            <a:r>
              <a:rPr lang="en-US" sz="2800" dirty="0"/>
              <a:t>Heat intensity means </a:t>
            </a:r>
            <a:r>
              <a:rPr lang="en-US" sz="2800" i="1" dirty="0" smtClean="0"/>
              <a:t>bulk</a:t>
            </a:r>
          </a:p>
          <a:p>
            <a:pPr>
              <a:spcBef>
                <a:spcPct val="20000"/>
              </a:spcBef>
              <a:buClr>
                <a:schemeClr val="accent1"/>
              </a:buClr>
              <a:buSzPct val="85000"/>
              <a:buFont typeface="Arial" charset="0"/>
              <a:buChar char="•"/>
            </a:pPr>
            <a:r>
              <a:rPr lang="en-US" sz="2800" i="1" dirty="0" smtClean="0"/>
              <a:t>Bulk</a:t>
            </a:r>
            <a:r>
              <a:rPr lang="en-US" sz="2800" dirty="0" smtClean="0"/>
              <a:t> increases </a:t>
            </a:r>
            <a:r>
              <a:rPr lang="en-US" sz="2800" i="1" dirty="0" smtClean="0"/>
              <a:t>latency</a:t>
            </a:r>
          </a:p>
          <a:p>
            <a:pPr>
              <a:spcBef>
                <a:spcPct val="20000"/>
              </a:spcBef>
              <a:buClr>
                <a:schemeClr val="accent1"/>
              </a:buClr>
              <a:buSzPct val="85000"/>
              <a:buFont typeface="Arial" charset="0"/>
              <a:buChar char="•"/>
            </a:pPr>
            <a:r>
              <a:rPr lang="en-US" sz="2800" i="1" dirty="0" smtClean="0"/>
              <a:t>Latency</a:t>
            </a:r>
            <a:r>
              <a:rPr lang="en-US" sz="2800" dirty="0" smtClean="0"/>
              <a:t> limits </a:t>
            </a:r>
            <a:r>
              <a:rPr lang="en-US" sz="2800" i="1" dirty="0" smtClean="0">
                <a:solidFill>
                  <a:srgbClr val="3366FF"/>
                </a:solidFill>
              </a:rPr>
              <a:t>speed</a:t>
            </a:r>
            <a:endParaRPr lang="en-US" sz="2800" i="1" dirty="0">
              <a:solidFill>
                <a:srgbClr val="3366FF"/>
              </a:solidFill>
            </a:endParaRPr>
          </a:p>
        </p:txBody>
      </p:sp>
      <p:pic>
        <p:nvPicPr>
          <p:cNvPr id="6" name="Picture 5" descr="Heatsink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3840" y="1402080"/>
            <a:ext cx="3657600" cy="2590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Revisiting the Big Challenges-2</a:t>
            </a:r>
            <a:endParaRPr lang="en-US" dirty="0">
              <a:ea typeface="+mj-ea"/>
              <a:cs typeface="+mj-cs"/>
            </a:endParaRPr>
          </a:p>
        </p:txBody>
      </p:sp>
      <p:sp>
        <p:nvSpPr>
          <p:cNvPr id="3" name="Content Placeholder 2"/>
          <p:cNvSpPr>
            <a:spLocks noGrp="1"/>
          </p:cNvSpPr>
          <p:nvPr>
            <p:ph idx="1"/>
          </p:nvPr>
        </p:nvSpPr>
        <p:spPr>
          <a:xfrm>
            <a:off x="457200" y="1600200"/>
            <a:ext cx="8229600" cy="4549987"/>
          </a:xfrm>
        </p:spPr>
        <p:txBody>
          <a:bodyPr rtlCol="0">
            <a:normAutofit/>
          </a:bodyPr>
          <a:lstStyle/>
          <a:p>
            <a:r>
              <a:rPr lang="en-US" i="1" dirty="0" smtClean="0"/>
              <a:t>Sampling </a:t>
            </a:r>
            <a:r>
              <a:rPr lang="en-US" i="1" dirty="0"/>
              <a:t>errors turn physics simulations into </a:t>
            </a:r>
            <a:r>
              <a:rPr lang="en-US" i="1" dirty="0" smtClean="0"/>
              <a:t>guesswork</a:t>
            </a:r>
          </a:p>
          <a:p>
            <a:pPr lvl="1"/>
            <a:r>
              <a:rPr lang="en-US" dirty="0" smtClean="0">
                <a:solidFill>
                  <a:srgbClr val="0000FF"/>
                </a:solidFill>
              </a:rPr>
              <a:t>Uboxes produce provable </a:t>
            </a:r>
            <a:r>
              <a:rPr lang="en-US" i="1" dirty="0" smtClean="0">
                <a:solidFill>
                  <a:srgbClr val="0000FF"/>
                </a:solidFill>
              </a:rPr>
              <a:t>bounds</a:t>
            </a:r>
            <a:r>
              <a:rPr lang="en-US" dirty="0" smtClean="0">
                <a:solidFill>
                  <a:srgbClr val="0000FF"/>
                </a:solidFill>
              </a:rPr>
              <a:t> on physical behavior</a:t>
            </a:r>
            <a:endParaRPr lang="en-US" dirty="0">
              <a:solidFill>
                <a:srgbClr val="0000FF"/>
              </a:solidFill>
            </a:endParaRPr>
          </a:p>
          <a:p>
            <a:r>
              <a:rPr lang="en-US" i="1" dirty="0"/>
              <a:t>Numerical methods are hard </a:t>
            </a:r>
            <a:r>
              <a:rPr lang="en-US" i="1" dirty="0" smtClean="0"/>
              <a:t>to</a:t>
            </a:r>
            <a:br>
              <a:rPr lang="en-US" i="1" dirty="0" smtClean="0"/>
            </a:br>
            <a:r>
              <a:rPr lang="en-US" i="1" dirty="0" smtClean="0"/>
              <a:t>use</a:t>
            </a:r>
            <a:r>
              <a:rPr lang="en-US" i="1" dirty="0"/>
              <a:t>, require </a:t>
            </a:r>
            <a:r>
              <a:rPr lang="en-US" i="1" dirty="0" smtClean="0"/>
              <a:t>expertise</a:t>
            </a:r>
          </a:p>
          <a:p>
            <a:pPr lvl="1"/>
            <a:r>
              <a:rPr lang="en-US" dirty="0" smtClean="0">
                <a:solidFill>
                  <a:srgbClr val="0000FF"/>
                </a:solidFill>
              </a:rPr>
              <a:t>“Paint bucket” and “Try the universe”</a:t>
            </a:r>
            <a:br>
              <a:rPr lang="en-US" dirty="0" smtClean="0">
                <a:solidFill>
                  <a:srgbClr val="0000FF"/>
                </a:solidFill>
              </a:rPr>
            </a:br>
            <a:r>
              <a:rPr lang="en-US" dirty="0" smtClean="0">
                <a:solidFill>
                  <a:srgbClr val="0000FF"/>
                </a:solidFill>
              </a:rPr>
              <a:t>are brute force general methods that</a:t>
            </a:r>
            <a:br>
              <a:rPr lang="en-US" dirty="0" smtClean="0">
                <a:solidFill>
                  <a:srgbClr val="0000FF"/>
                </a:solidFill>
              </a:rPr>
            </a:br>
            <a:r>
              <a:rPr lang="en-US" dirty="0" smtClean="0">
                <a:solidFill>
                  <a:srgbClr val="0000FF"/>
                </a:solidFill>
              </a:rPr>
              <a:t>need</a:t>
            </a:r>
            <a:r>
              <a:rPr lang="en-US" dirty="0">
                <a:solidFill>
                  <a:srgbClr val="0000FF"/>
                </a:solidFill>
              </a:rPr>
              <a:t> </a:t>
            </a:r>
            <a:r>
              <a:rPr lang="en-US" dirty="0" smtClean="0">
                <a:solidFill>
                  <a:srgbClr val="0000FF"/>
                </a:solidFill>
              </a:rPr>
              <a:t>no expertise</a:t>
            </a:r>
            <a:br>
              <a:rPr lang="en-US" dirty="0" smtClean="0">
                <a:solidFill>
                  <a:srgbClr val="0000FF"/>
                </a:solidFill>
              </a:rPr>
            </a:br>
            <a:r>
              <a:rPr lang="en-US" dirty="0" smtClean="0">
                <a:solidFill>
                  <a:srgbClr val="0000FF"/>
                </a:solidFill>
              </a:rPr>
              <a:t>…not even calculus</a:t>
            </a:r>
            <a:endParaRPr lang="en-US" dirty="0">
              <a:solidFill>
                <a:srgbClr val="0000FF"/>
              </a:solidFill>
            </a:endParaRPr>
          </a:p>
        </p:txBody>
      </p:sp>
      <p:pic>
        <p:nvPicPr>
          <p:cNvPr id="6" name="Picture 5" descr="EPluribus.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169919" y="4789082"/>
            <a:ext cx="4933188" cy="2080218"/>
          </a:xfrm>
          <a:prstGeom prst="rect">
            <a:avLst/>
          </a:prstGeom>
        </p:spPr>
      </p:pic>
    </p:spTree>
    <p:extLst>
      <p:ext uri="{BB962C8B-B14F-4D97-AF65-F5344CB8AC3E}">
        <p14:creationId xmlns:p14="http://schemas.microsoft.com/office/powerpoint/2010/main" val="4175299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 of Error</a:t>
            </a:r>
            <a:endParaRPr lang="en-US" dirty="0"/>
          </a:p>
        </p:txBody>
      </p:sp>
      <p:sp>
        <p:nvSpPr>
          <p:cNvPr id="3" name="Content Placeholder 2"/>
          <p:cNvSpPr>
            <a:spLocks noGrp="1"/>
          </p:cNvSpPr>
          <p:nvPr>
            <p:ph idx="1"/>
          </p:nvPr>
        </p:nvSpPr>
        <p:spPr>
          <a:xfrm>
            <a:off x="457200" y="1600200"/>
            <a:ext cx="4307840" cy="4876800"/>
          </a:xfrm>
        </p:spPr>
        <p:txBody>
          <a:bodyPr/>
          <a:lstStyle/>
          <a:p>
            <a:r>
              <a:rPr lang="en-US" dirty="0" smtClean="0"/>
              <a:t>A complete text </a:t>
            </a:r>
            <a:r>
              <a:rPr lang="en-US" dirty="0"/>
              <a:t>on unums and uboxes </a:t>
            </a:r>
            <a:r>
              <a:rPr lang="en-US" dirty="0" smtClean="0"/>
              <a:t>is being copy-edited right now. CRC Press will publish very soon.</a:t>
            </a:r>
          </a:p>
          <a:p>
            <a:r>
              <a:rPr lang="en-US" dirty="0" smtClean="0"/>
              <a:t>Aimed at </a:t>
            </a:r>
            <a:r>
              <a:rPr lang="en-US" i="1" dirty="0" smtClean="0"/>
              <a:t>general</a:t>
            </a:r>
            <a:r>
              <a:rPr lang="en-US" dirty="0" smtClean="0"/>
              <a:t> reader; mathematicians will hate its casual style</a:t>
            </a:r>
          </a:p>
          <a:p>
            <a:r>
              <a:rPr lang="en-US" dirty="0" smtClean="0"/>
              <a:t>Complete prototype environment made available as </a:t>
            </a:r>
            <a:r>
              <a:rPr lang="en-US" i="1" dirty="0" smtClean="0"/>
              <a:t>Mathematica</a:t>
            </a:r>
            <a:r>
              <a:rPr lang="en-US" dirty="0" smtClean="0"/>
              <a:t> notebook through publisher</a:t>
            </a:r>
            <a:endParaRPr lang="en-US" dirty="0"/>
          </a:p>
        </p:txBody>
      </p:sp>
      <p:pic>
        <p:nvPicPr>
          <p:cNvPr id="5" name="Picture 4" descr="Cover-mock-up4.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815840" y="970706"/>
            <a:ext cx="4095476" cy="5298014"/>
          </a:xfrm>
          <a:prstGeom prst="rect">
            <a:avLst/>
          </a:prstGeom>
        </p:spPr>
      </p:pic>
    </p:spTree>
    <p:extLst>
      <p:ext uri="{BB962C8B-B14F-4D97-AF65-F5344CB8AC3E}">
        <p14:creationId xmlns:p14="http://schemas.microsoft.com/office/powerpoint/2010/main" val="7758759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fontScale="90000"/>
          </a:bodyPr>
          <a:lstStyle/>
          <a:p>
            <a:pPr fontAlgn="auto">
              <a:spcAft>
                <a:spcPts val="0"/>
              </a:spcAft>
              <a:defRPr/>
            </a:pPr>
            <a:r>
              <a:rPr lang="en-US" dirty="0" smtClean="0">
                <a:latin typeface="Arial Bold" charset="0"/>
                <a:ea typeface="+mj-ea"/>
                <a:cs typeface="+mj-cs"/>
              </a:rPr>
              <a:t>Not enough bandwidth (“Memory wall”)</a:t>
            </a:r>
            <a:endParaRPr lang="en-US" dirty="0">
              <a:latin typeface="Arial Bold" charset="0"/>
              <a:ea typeface="+mj-ea"/>
              <a:cs typeface="+mj-cs"/>
            </a:endParaRPr>
          </a:p>
        </p:txBody>
      </p:sp>
      <p:graphicFrame>
        <p:nvGraphicFramePr>
          <p:cNvPr id="21533" name="Group 29"/>
          <p:cNvGraphicFramePr>
            <a:graphicFrameLocks noGrp="1"/>
          </p:cNvGraphicFramePr>
          <p:nvPr>
            <p:ph idx="1"/>
            <p:extLst>
              <p:ext uri="{D42A27DB-BD31-4B8C-83A1-F6EECF244321}">
                <p14:modId xmlns:p14="http://schemas.microsoft.com/office/powerpoint/2010/main" val="263686320"/>
              </p:ext>
            </p:extLst>
          </p:nvPr>
        </p:nvGraphicFramePr>
        <p:xfrm>
          <a:off x="746125" y="1629407"/>
          <a:ext cx="7448550" cy="3321052"/>
        </p:xfrm>
        <a:graphic>
          <a:graphicData uri="http://schemas.openxmlformats.org/drawingml/2006/table">
            <a:tbl>
              <a:tblPr/>
              <a:tblGrid>
                <a:gridCol w="3114675"/>
                <a:gridCol w="2306320"/>
                <a:gridCol w="2027555"/>
              </a:tblGrid>
              <a:tr h="8324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100" b="1" i="0" u="none" strike="noStrike" cap="none" normalizeH="0" baseline="0" dirty="0" smtClean="0">
                          <a:ln>
                            <a:noFill/>
                          </a:ln>
                          <a:solidFill>
                            <a:schemeClr val="bg1"/>
                          </a:solidFill>
                          <a:effectLst/>
                          <a:latin typeface="Verdana" pitchFamily="34" charset="0"/>
                          <a:cs typeface="Arial" charset="0"/>
                        </a:rPr>
                        <a:t>Operation</a:t>
                      </a:r>
                    </a:p>
                  </a:txBody>
                  <a:tcPr marL="91434" marR="91434"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Verdana" pitchFamily="34" charset="0"/>
                          <a:cs typeface="Arial" charset="0"/>
                        </a:rPr>
                        <a:t>Energy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Verdana" pitchFamily="34" charset="0"/>
                          <a:cs typeface="Arial" charset="0"/>
                        </a:rPr>
                        <a:t>consumed</a:t>
                      </a:r>
                    </a:p>
                  </a:txBody>
                  <a:tcPr marL="91434" marR="91434"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Verdana" pitchFamily="34" charset="0"/>
                          <a:cs typeface="Arial" charset="0"/>
                        </a:rPr>
                        <a:t>Time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chemeClr val="bg1"/>
                          </a:solidFill>
                          <a:effectLst/>
                          <a:latin typeface="Verdana" pitchFamily="34" charset="0"/>
                          <a:cs typeface="Arial" charset="0"/>
                        </a:rPr>
                        <a:t>needed</a:t>
                      </a:r>
                      <a:endParaRPr kumimoji="0" lang="en-US" sz="2000" b="1" i="0" u="none" strike="noStrike" cap="none" normalizeH="0" baseline="0" dirty="0" smtClean="0">
                        <a:ln>
                          <a:noFill/>
                        </a:ln>
                        <a:solidFill>
                          <a:schemeClr val="bg1"/>
                        </a:solidFill>
                        <a:effectLst/>
                        <a:latin typeface="Verdana" pitchFamily="34" charset="0"/>
                        <a:cs typeface="Arial" charset="0"/>
                      </a:endParaRPr>
                    </a:p>
                  </a:txBody>
                  <a:tcPr marL="91434" marR="91434"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4977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2"/>
                          </a:solidFill>
                          <a:effectLst/>
                          <a:latin typeface="Verdana" pitchFamily="34" charset="0"/>
                          <a:cs typeface="Arial" charset="0"/>
                        </a:rPr>
                        <a:t>64-bit multiply-add</a:t>
                      </a:r>
                    </a:p>
                  </a:txBody>
                  <a:tcPr marL="91434" marR="91434"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FF00"/>
                          </a:solidFill>
                          <a:effectLst/>
                          <a:latin typeface="Verdana" pitchFamily="34" charset="0"/>
                          <a:cs typeface="Arial" charset="0"/>
                        </a:rPr>
                        <a:t>200 pJ</a:t>
                      </a:r>
                    </a:p>
                  </a:txBody>
                  <a:tcPr marL="91434" marR="91434"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FF00"/>
                          </a:solidFill>
                          <a:effectLst/>
                          <a:latin typeface="Verdana" pitchFamily="34" charset="0"/>
                          <a:cs typeface="Arial" charset="0"/>
                        </a:rPr>
                        <a:t>1 </a:t>
                      </a:r>
                      <a:r>
                        <a:rPr kumimoji="0" lang="en-US" sz="2400" b="0" i="0" u="none" strike="noStrike" cap="none" normalizeH="0" baseline="0" dirty="0" err="1" smtClean="0">
                          <a:ln>
                            <a:noFill/>
                          </a:ln>
                          <a:solidFill>
                            <a:srgbClr val="FFFF00"/>
                          </a:solidFill>
                          <a:effectLst/>
                          <a:latin typeface="Verdana" pitchFamily="34" charset="0"/>
                          <a:cs typeface="Arial" charset="0"/>
                        </a:rPr>
                        <a:t>nsec</a:t>
                      </a:r>
                      <a:endParaRPr kumimoji="0" lang="en-US" sz="2400" b="0" i="0" u="none" strike="noStrike" cap="none" normalizeH="0" baseline="0" dirty="0" smtClean="0">
                        <a:ln>
                          <a:noFill/>
                        </a:ln>
                        <a:solidFill>
                          <a:srgbClr val="FFFF00"/>
                        </a:solidFill>
                        <a:effectLst/>
                        <a:latin typeface="Verdana" pitchFamily="34" charset="0"/>
                        <a:cs typeface="Arial" charset="0"/>
                      </a:endParaRPr>
                    </a:p>
                  </a:txBody>
                  <a:tcPr marL="91434" marR="91434"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4977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bg2"/>
                          </a:solidFill>
                          <a:effectLst/>
                          <a:latin typeface="Verdana" pitchFamily="34" charset="0"/>
                          <a:cs typeface="Arial" charset="0"/>
                        </a:rPr>
                        <a:t>Read 64 bits from cache</a:t>
                      </a:r>
                    </a:p>
                  </a:txBody>
                  <a:tcPr marL="91434" marR="91434"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FF00"/>
                          </a:solidFill>
                          <a:effectLst/>
                          <a:latin typeface="Verdana" pitchFamily="34" charset="0"/>
                          <a:cs typeface="Arial" charset="0"/>
                        </a:rPr>
                        <a:t>800 pJ</a:t>
                      </a:r>
                    </a:p>
                  </a:txBody>
                  <a:tcPr marL="91434" marR="91434"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FF00"/>
                          </a:solidFill>
                          <a:effectLst/>
                          <a:latin typeface="Verdana" pitchFamily="34" charset="0"/>
                          <a:cs typeface="Arial" charset="0"/>
                        </a:rPr>
                        <a:t>3 </a:t>
                      </a:r>
                      <a:r>
                        <a:rPr kumimoji="0" lang="en-US" sz="2400" b="0" i="0" u="none" strike="noStrike" cap="none" normalizeH="0" baseline="0" dirty="0" err="1" smtClean="0">
                          <a:ln>
                            <a:noFill/>
                          </a:ln>
                          <a:solidFill>
                            <a:srgbClr val="FFFF00"/>
                          </a:solidFill>
                          <a:effectLst/>
                          <a:latin typeface="Verdana" pitchFamily="34" charset="0"/>
                          <a:cs typeface="Arial" charset="0"/>
                        </a:rPr>
                        <a:t>nsec</a:t>
                      </a:r>
                      <a:endParaRPr kumimoji="0" lang="en-US" sz="2400" b="0" i="0" u="none" strike="noStrike" cap="none" normalizeH="0" baseline="0" dirty="0" smtClean="0">
                        <a:ln>
                          <a:noFill/>
                        </a:ln>
                        <a:solidFill>
                          <a:srgbClr val="FFFF00"/>
                        </a:solidFill>
                        <a:effectLst/>
                        <a:latin typeface="Verdana" pitchFamily="34" charset="0"/>
                        <a:cs typeface="Arial" charset="0"/>
                      </a:endParaRPr>
                    </a:p>
                  </a:txBody>
                  <a:tcPr marL="91434" marR="91434"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4977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bg2"/>
                          </a:solidFill>
                          <a:effectLst/>
                          <a:latin typeface="Verdana" pitchFamily="34" charset="0"/>
                          <a:cs typeface="Arial" charset="0"/>
                        </a:rPr>
                        <a:t>Move 64 bits across chip</a:t>
                      </a:r>
                    </a:p>
                  </a:txBody>
                  <a:tcPr marL="91434" marR="91434"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FF00"/>
                          </a:solidFill>
                          <a:effectLst/>
                          <a:latin typeface="Verdana" pitchFamily="34" charset="0"/>
                          <a:cs typeface="Arial" charset="0"/>
                        </a:rPr>
                        <a:t>2000 pJ</a:t>
                      </a:r>
                    </a:p>
                  </a:txBody>
                  <a:tcPr marL="91434" marR="91434"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FF00"/>
                          </a:solidFill>
                          <a:effectLst/>
                          <a:latin typeface="Verdana" pitchFamily="34" charset="0"/>
                          <a:cs typeface="Arial" charset="0"/>
                        </a:rPr>
                        <a:t>5 </a:t>
                      </a:r>
                      <a:r>
                        <a:rPr kumimoji="0" lang="en-US" sz="2400" b="0" i="0" u="none" strike="noStrike" cap="none" normalizeH="0" baseline="0" dirty="0" err="1" smtClean="0">
                          <a:ln>
                            <a:noFill/>
                          </a:ln>
                          <a:solidFill>
                            <a:srgbClr val="FFFF00"/>
                          </a:solidFill>
                          <a:effectLst/>
                          <a:latin typeface="Verdana" pitchFamily="34" charset="0"/>
                          <a:cs typeface="Arial" charset="0"/>
                        </a:rPr>
                        <a:t>nsec</a:t>
                      </a:r>
                      <a:endParaRPr kumimoji="0" lang="en-US" sz="2400" b="0" i="0" u="none" strike="noStrike" cap="none" normalizeH="0" baseline="0" dirty="0" smtClean="0">
                        <a:ln>
                          <a:noFill/>
                        </a:ln>
                        <a:solidFill>
                          <a:srgbClr val="FFFF00"/>
                        </a:solidFill>
                        <a:effectLst/>
                        <a:latin typeface="Verdana" pitchFamily="34" charset="0"/>
                        <a:cs typeface="Arial" charset="0"/>
                      </a:endParaRPr>
                    </a:p>
                  </a:txBody>
                  <a:tcPr marL="91434" marR="91434"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4977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bg2"/>
                          </a:solidFill>
                          <a:effectLst/>
                          <a:latin typeface="Verdana" pitchFamily="34" charset="0"/>
                          <a:cs typeface="Arial" charset="0"/>
                        </a:rPr>
                        <a:t>Execute an instruction</a:t>
                      </a:r>
                    </a:p>
                  </a:txBody>
                  <a:tcPr marL="91434" marR="91434"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FF00"/>
                          </a:solidFill>
                          <a:effectLst/>
                          <a:latin typeface="Verdana" pitchFamily="34" charset="0"/>
                          <a:cs typeface="Arial" charset="0"/>
                        </a:rPr>
                        <a:t>7500 pJ</a:t>
                      </a:r>
                    </a:p>
                  </a:txBody>
                  <a:tcPr marL="91434" marR="91434"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FF00"/>
                          </a:solidFill>
                          <a:effectLst/>
                          <a:latin typeface="Verdana" pitchFamily="34" charset="0"/>
                          <a:cs typeface="Arial" charset="0"/>
                        </a:rPr>
                        <a:t>1 </a:t>
                      </a:r>
                      <a:r>
                        <a:rPr kumimoji="0" lang="en-US" sz="2400" b="0" i="0" u="none" strike="noStrike" cap="none" normalizeH="0" baseline="0" dirty="0" err="1" smtClean="0">
                          <a:ln>
                            <a:noFill/>
                          </a:ln>
                          <a:solidFill>
                            <a:srgbClr val="FFFF00"/>
                          </a:solidFill>
                          <a:effectLst/>
                          <a:latin typeface="Verdana" pitchFamily="34" charset="0"/>
                          <a:cs typeface="Arial" charset="0"/>
                        </a:rPr>
                        <a:t>nsec</a:t>
                      </a:r>
                      <a:endParaRPr kumimoji="0" lang="en-US" sz="2400" b="0" i="0" u="none" strike="noStrike" cap="none" normalizeH="0" baseline="0" dirty="0" smtClean="0">
                        <a:ln>
                          <a:noFill/>
                        </a:ln>
                        <a:solidFill>
                          <a:srgbClr val="FFFF00"/>
                        </a:solidFill>
                        <a:effectLst/>
                        <a:latin typeface="Verdana" pitchFamily="34" charset="0"/>
                        <a:cs typeface="Arial" charset="0"/>
                      </a:endParaRPr>
                    </a:p>
                  </a:txBody>
                  <a:tcPr marL="91434" marR="91434"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r h="49772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smtClean="0">
                          <a:ln>
                            <a:noFill/>
                          </a:ln>
                          <a:solidFill>
                            <a:schemeClr val="bg1"/>
                          </a:solidFill>
                          <a:effectLst/>
                          <a:latin typeface="Verdana" pitchFamily="34" charset="0"/>
                          <a:cs typeface="Arial" charset="0"/>
                        </a:rPr>
                        <a:t>Read 64 bits from DRAM</a:t>
                      </a:r>
                    </a:p>
                  </a:txBody>
                  <a:tcPr marL="91434" marR="91434"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dirty="0" smtClean="0">
                          <a:ln>
                            <a:noFill/>
                          </a:ln>
                          <a:solidFill>
                            <a:srgbClr val="FFFF00"/>
                          </a:solidFill>
                          <a:effectLst/>
                          <a:latin typeface="Verdana" pitchFamily="34" charset="0"/>
                          <a:cs typeface="Arial" charset="0"/>
                        </a:rPr>
                        <a:t>12000 </a:t>
                      </a:r>
                      <a:r>
                        <a:rPr kumimoji="0" lang="en-US" sz="2400" b="0" i="1" u="none" strike="noStrike" cap="none" normalizeH="0" baseline="0" dirty="0" err="1" smtClean="0">
                          <a:ln>
                            <a:noFill/>
                          </a:ln>
                          <a:solidFill>
                            <a:srgbClr val="FFFF00"/>
                          </a:solidFill>
                          <a:effectLst/>
                          <a:latin typeface="Verdana" pitchFamily="34" charset="0"/>
                          <a:cs typeface="Arial" charset="0"/>
                        </a:rPr>
                        <a:t>pJ</a:t>
                      </a:r>
                      <a:endParaRPr kumimoji="0" lang="en-US" sz="2400" b="0" i="1" u="none" strike="noStrike" cap="none" normalizeH="0" baseline="0" dirty="0" smtClean="0">
                        <a:ln>
                          <a:noFill/>
                        </a:ln>
                        <a:solidFill>
                          <a:srgbClr val="FFFF00"/>
                        </a:solidFill>
                        <a:effectLst/>
                        <a:latin typeface="Verdana" pitchFamily="34" charset="0"/>
                        <a:cs typeface="Arial" charset="0"/>
                      </a:endParaRPr>
                    </a:p>
                  </a:txBody>
                  <a:tcPr marL="91434" marR="91434"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2400" b="0" i="1" u="none" strike="noStrike" cap="none" normalizeH="0" baseline="0" dirty="0" smtClean="0">
                          <a:ln>
                            <a:noFill/>
                          </a:ln>
                          <a:solidFill>
                            <a:srgbClr val="FFFF00"/>
                          </a:solidFill>
                          <a:effectLst/>
                          <a:latin typeface="Verdana" pitchFamily="34" charset="0"/>
                          <a:cs typeface="Arial" charset="0"/>
                        </a:rPr>
                        <a:t>70 </a:t>
                      </a:r>
                      <a:r>
                        <a:rPr kumimoji="0" lang="en-US" sz="2400" b="0" i="1" u="none" strike="noStrike" cap="none" normalizeH="0" baseline="0" dirty="0" err="1" smtClean="0">
                          <a:ln>
                            <a:noFill/>
                          </a:ln>
                          <a:solidFill>
                            <a:srgbClr val="FFFF00"/>
                          </a:solidFill>
                          <a:effectLst/>
                          <a:latin typeface="Verdana" pitchFamily="34" charset="0"/>
                          <a:cs typeface="Arial" charset="0"/>
                        </a:rPr>
                        <a:t>nsec</a:t>
                      </a:r>
                      <a:endParaRPr kumimoji="0" lang="en-US" sz="2400" b="0" i="1" u="none" strike="noStrike" cap="none" normalizeH="0" baseline="0" dirty="0" smtClean="0">
                        <a:ln>
                          <a:noFill/>
                        </a:ln>
                        <a:solidFill>
                          <a:srgbClr val="FFFF00"/>
                        </a:solidFill>
                        <a:effectLst/>
                        <a:latin typeface="Verdana" pitchFamily="34" charset="0"/>
                        <a:cs typeface="Arial" charset="0"/>
                      </a:endParaRPr>
                    </a:p>
                  </a:txBody>
                  <a:tcPr marL="91434" marR="91434" marT="45723" marB="45723"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r>
            </a:tbl>
          </a:graphicData>
        </a:graphic>
      </p:graphicFrame>
      <p:sp>
        <p:nvSpPr>
          <p:cNvPr id="36890" name="TextBox 6"/>
          <p:cNvSpPr txBox="1">
            <a:spLocks noChangeArrowheads="1"/>
          </p:cNvSpPr>
          <p:nvPr/>
        </p:nvSpPr>
        <p:spPr bwMode="auto">
          <a:xfrm>
            <a:off x="1460500" y="5262034"/>
            <a:ext cx="6223000" cy="461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6" rIns="91431" bIns="45716">
            <a:spAutoFit/>
          </a:bodyPr>
          <a:lstStyle>
            <a:lvl1pPr marL="504825" indent="-504825">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ctr"/>
            <a:r>
              <a:rPr lang="en-US" sz="2400"/>
              <a:t>Notice that 12000 pJ @ 3 GHz = 36 watts!</a:t>
            </a:r>
          </a:p>
        </p:txBody>
      </p:sp>
      <p:sp>
        <p:nvSpPr>
          <p:cNvPr id="2" name="TextBox 1"/>
          <p:cNvSpPr txBox="1"/>
          <p:nvPr/>
        </p:nvSpPr>
        <p:spPr>
          <a:xfrm>
            <a:off x="746125" y="6019800"/>
            <a:ext cx="7793474" cy="369332"/>
          </a:xfrm>
          <a:prstGeom prst="rect">
            <a:avLst/>
          </a:prstGeom>
          <a:solidFill>
            <a:schemeClr val="accent6">
              <a:lumMod val="40000"/>
              <a:lumOff val="60000"/>
            </a:schemeClr>
          </a:solidFill>
        </p:spPr>
        <p:txBody>
          <a:bodyPr wrap="none">
            <a:spAutoFit/>
          </a:bodyPr>
          <a:lstStyle/>
          <a:p>
            <a:pPr fontAlgn="auto">
              <a:spcBef>
                <a:spcPts val="0"/>
              </a:spcBef>
              <a:spcAft>
                <a:spcPts val="0"/>
              </a:spcAft>
              <a:defRPr/>
            </a:pPr>
            <a:r>
              <a:rPr lang="en-US" dirty="0">
                <a:latin typeface="+mn-lt"/>
                <a:ea typeface="+mn-ea"/>
                <a:cs typeface="+mn-cs"/>
              </a:rPr>
              <a:t>One-size-fits-all overkill </a:t>
            </a:r>
            <a:r>
              <a:rPr lang="en-US" dirty="0" smtClean="0">
                <a:latin typeface="+mn-lt"/>
                <a:ea typeface="+mn-ea"/>
                <a:cs typeface="+mn-cs"/>
              </a:rPr>
              <a:t>64-bit precision </a:t>
            </a:r>
            <a:r>
              <a:rPr lang="en-US" i="1" dirty="0">
                <a:latin typeface="+mn-lt"/>
                <a:ea typeface="+mn-ea"/>
                <a:cs typeface="+mn-cs"/>
              </a:rPr>
              <a:t>wastes energy, storage bandwidth</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9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90"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cs typeface="+mj-cs"/>
              </a:rPr>
              <a:t>Happy 100</a:t>
            </a:r>
            <a:r>
              <a:rPr lang="en-US" baseline="30000" dirty="0" smtClean="0">
                <a:ea typeface="+mj-ea"/>
                <a:cs typeface="+mj-cs"/>
              </a:rPr>
              <a:t>th</a:t>
            </a:r>
            <a:r>
              <a:rPr lang="en-US" dirty="0" smtClean="0">
                <a:ea typeface="+mj-ea"/>
                <a:cs typeface="+mj-cs"/>
              </a:rPr>
              <a:t> Birthday, Floating Point</a:t>
            </a:r>
            <a:endParaRPr lang="en-US" dirty="0">
              <a:ea typeface="+mj-ea"/>
              <a:cs typeface="+mj-cs"/>
            </a:endParaRPr>
          </a:p>
        </p:txBody>
      </p:sp>
      <p:sp>
        <p:nvSpPr>
          <p:cNvPr id="3" name="Content Placeholder 2"/>
          <p:cNvSpPr>
            <a:spLocks noGrp="1"/>
          </p:cNvSpPr>
          <p:nvPr>
            <p:ph idx="1"/>
          </p:nvPr>
        </p:nvSpPr>
        <p:spPr>
          <a:xfrm>
            <a:off x="457200" y="1600200"/>
            <a:ext cx="8229600" cy="922867"/>
          </a:xfrm>
        </p:spPr>
        <p:txBody>
          <a:bodyPr rtlCol="0">
            <a:normAutofit fontScale="70000" lnSpcReduction="20000"/>
          </a:bodyPr>
          <a:lstStyle/>
          <a:p>
            <a:pPr marL="0" indent="0" fontAlgn="auto">
              <a:lnSpc>
                <a:spcPct val="110000"/>
              </a:lnSpc>
              <a:spcAft>
                <a:spcPts val="0"/>
              </a:spcAft>
              <a:buFont typeface="Arial" pitchFamily="34" charset="0"/>
              <a:buNone/>
              <a:defRPr/>
            </a:pPr>
            <a:r>
              <a:rPr lang="en-US" dirty="0" smtClean="0">
                <a:ea typeface="+mn-ea"/>
                <a:cs typeface="+mn-cs"/>
              </a:rPr>
              <a:t>1914: Torres proposes automatic computing with a fraction and a scaling factor.</a:t>
            </a:r>
          </a:p>
          <a:p>
            <a:pPr marL="0" indent="0" fontAlgn="auto">
              <a:lnSpc>
                <a:spcPct val="110000"/>
              </a:lnSpc>
              <a:spcAft>
                <a:spcPts val="0"/>
              </a:spcAft>
              <a:buFont typeface="Arial" pitchFamily="34" charset="0"/>
              <a:buNone/>
              <a:defRPr/>
            </a:pPr>
            <a:r>
              <a:rPr lang="en-US" dirty="0" smtClean="0">
                <a:ea typeface="+mn-ea"/>
                <a:cs typeface="+mn-cs"/>
              </a:rPr>
              <a:t>2014: We still use a format designed for World War I hardware capabilities!</a:t>
            </a:r>
          </a:p>
        </p:txBody>
      </p:sp>
      <p:pic>
        <p:nvPicPr>
          <p:cNvPr id="1024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40559" y="2301051"/>
            <a:ext cx="6662882" cy="3997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ea typeface="+mj-ea"/>
                <a:cs typeface="+mj-cs"/>
              </a:rPr>
              <a:t>Floats designed for </a:t>
            </a:r>
            <a:r>
              <a:rPr lang="en-US" i="1" dirty="0" smtClean="0">
                <a:ea typeface="+mj-ea"/>
                <a:cs typeface="+mj-cs"/>
              </a:rPr>
              <a:t>visible</a:t>
            </a:r>
            <a:r>
              <a:rPr lang="en-US" dirty="0" smtClean="0">
                <a:ea typeface="+mj-ea"/>
                <a:cs typeface="+mj-cs"/>
              </a:rPr>
              <a:t> scratch work</a:t>
            </a:r>
            <a:endParaRPr lang="en-US" dirty="0">
              <a:ea typeface="+mj-ea"/>
              <a:cs typeface="+mj-cs"/>
            </a:endParaRPr>
          </a:p>
        </p:txBody>
      </p:sp>
      <p:sp>
        <p:nvSpPr>
          <p:cNvPr id="3" name="Content Placeholder 2"/>
          <p:cNvSpPr>
            <a:spLocks noGrp="1"/>
          </p:cNvSpPr>
          <p:nvPr>
            <p:ph idx="1"/>
          </p:nvPr>
        </p:nvSpPr>
        <p:spPr>
          <a:xfrm>
            <a:off x="457200" y="1600200"/>
            <a:ext cx="4866640" cy="4876800"/>
          </a:xfrm>
        </p:spPr>
        <p:txBody>
          <a:bodyPr/>
          <a:lstStyle/>
          <a:p>
            <a:r>
              <a:rPr lang="en-US" dirty="0" smtClean="0">
                <a:latin typeface="Arial" charset="0"/>
              </a:rPr>
              <a:t>OK </a:t>
            </a:r>
            <a:r>
              <a:rPr lang="en-US" dirty="0">
                <a:latin typeface="Arial" charset="0"/>
              </a:rPr>
              <a:t>for </a:t>
            </a:r>
            <a:r>
              <a:rPr lang="en-US" i="1" dirty="0">
                <a:latin typeface="Arial" charset="0"/>
              </a:rPr>
              <a:t>manual</a:t>
            </a:r>
            <a:r>
              <a:rPr lang="en-US" dirty="0">
                <a:latin typeface="Arial" charset="0"/>
              </a:rPr>
              <a:t> calculations</a:t>
            </a:r>
          </a:p>
          <a:p>
            <a:pPr lvl="1"/>
            <a:r>
              <a:rPr lang="en-US" dirty="0">
                <a:latin typeface="Arial" charset="0"/>
              </a:rPr>
              <a:t>Operator sees, remembers errors</a:t>
            </a:r>
          </a:p>
          <a:p>
            <a:pPr lvl="1"/>
            <a:r>
              <a:rPr lang="en-US" dirty="0">
                <a:latin typeface="Arial" charset="0"/>
              </a:rPr>
              <a:t>Can head off overflow, underflow</a:t>
            </a:r>
          </a:p>
          <a:p>
            <a:r>
              <a:rPr lang="en-US" dirty="0">
                <a:latin typeface="Arial" charset="0"/>
              </a:rPr>
              <a:t>Automatic math </a:t>
            </a:r>
            <a:r>
              <a:rPr lang="en-US" i="1" dirty="0">
                <a:latin typeface="Arial" charset="0"/>
              </a:rPr>
              <a:t>hides</a:t>
            </a:r>
            <a:r>
              <a:rPr lang="en-US" dirty="0">
                <a:latin typeface="Arial" charset="0"/>
              </a:rPr>
              <a:t> all that</a:t>
            </a:r>
          </a:p>
          <a:p>
            <a:r>
              <a:rPr lang="en-US" dirty="0">
                <a:latin typeface="Arial" charset="0"/>
              </a:rPr>
              <a:t>No one sees processor “flags”</a:t>
            </a:r>
          </a:p>
          <a:p>
            <a:r>
              <a:rPr lang="en-US" dirty="0" smtClean="0">
                <a:latin typeface="Arial" charset="0"/>
              </a:rPr>
              <a:t>Disobeys </a:t>
            </a:r>
            <a:r>
              <a:rPr lang="en-US" dirty="0">
                <a:latin typeface="Arial" charset="0"/>
              </a:rPr>
              <a:t>algebraic </a:t>
            </a:r>
            <a:r>
              <a:rPr lang="en-US" dirty="0" smtClean="0">
                <a:latin typeface="Arial" charset="0"/>
              </a:rPr>
              <a:t>laws</a:t>
            </a:r>
          </a:p>
          <a:p>
            <a:r>
              <a:rPr lang="en-US" dirty="0" smtClean="0">
                <a:latin typeface="Arial" charset="0"/>
              </a:rPr>
              <a:t>Wastes bit patterns as </a:t>
            </a:r>
            <a:r>
              <a:rPr lang="en-US" dirty="0" err="1" smtClean="0">
                <a:latin typeface="Arial" charset="0"/>
              </a:rPr>
              <a:t>NaNs</a:t>
            </a:r>
            <a:endParaRPr lang="en-US" dirty="0" smtClean="0">
              <a:latin typeface="Arial" charset="0"/>
            </a:endParaRPr>
          </a:p>
          <a:p>
            <a:r>
              <a:rPr lang="en-US" dirty="0" smtClean="0">
                <a:latin typeface="Arial" charset="0"/>
              </a:rPr>
              <a:t>IEEE 754 “standard” is really the IEEE 754 </a:t>
            </a:r>
            <a:r>
              <a:rPr lang="en-US" i="1" dirty="0" smtClean="0">
                <a:latin typeface="Arial" charset="0"/>
              </a:rPr>
              <a:t>guideline</a:t>
            </a:r>
            <a:r>
              <a:rPr lang="en-US" dirty="0" smtClean="0">
                <a:latin typeface="Arial" charset="0"/>
              </a:rPr>
              <a:t>; optional rules spoil standard results</a:t>
            </a:r>
            <a:endParaRPr lang="en-US" dirty="0">
              <a:latin typeface="Arial" charset="0"/>
            </a:endParaRPr>
          </a:p>
        </p:txBody>
      </p:sp>
      <p:pic>
        <p:nvPicPr>
          <p:cNvPr id="14339" name="Picture 3" descr="MarchantSilentSpee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62868" y="1498600"/>
            <a:ext cx="3840480" cy="516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a:xfrm>
            <a:off x="457200" y="287867"/>
            <a:ext cx="8229600" cy="725488"/>
          </a:xfrm>
        </p:spPr>
        <p:txBody>
          <a:bodyPr>
            <a:normAutofit/>
          </a:bodyPr>
          <a:lstStyle/>
          <a:p>
            <a:r>
              <a:rPr dirty="0">
                <a:latin typeface="Arial" charset="0"/>
              </a:rPr>
              <a:t>Analogy: Printing in 1970 vs. </a:t>
            </a:r>
            <a:r>
              <a:rPr dirty="0" smtClean="0">
                <a:latin typeface="Arial" charset="0"/>
              </a:rPr>
              <a:t>201</a:t>
            </a:r>
            <a:r>
              <a:rPr lang="en-US" dirty="0" smtClean="0">
                <a:latin typeface="Arial" charset="0"/>
              </a:rPr>
              <a:t>4</a:t>
            </a:r>
            <a:endParaRPr dirty="0">
              <a:latin typeface="Arial" charset="0"/>
            </a:endParaRPr>
          </a:p>
        </p:txBody>
      </p:sp>
      <p:grpSp>
        <p:nvGrpSpPr>
          <p:cNvPr id="5" name="Group 4"/>
          <p:cNvGrpSpPr>
            <a:grpSpLocks/>
          </p:cNvGrpSpPr>
          <p:nvPr/>
        </p:nvGrpSpPr>
        <p:grpSpPr bwMode="auto">
          <a:xfrm>
            <a:off x="386447" y="1203008"/>
            <a:ext cx="4139516" cy="3342747"/>
            <a:chOff x="660502" y="1317441"/>
            <a:chExt cx="4318406" cy="3521070"/>
          </a:xfrm>
        </p:grpSpPr>
        <p:pic>
          <p:nvPicPr>
            <p:cNvPr id="11271" name="Picture 5" descr="prime179pw.jpg"/>
            <p:cNvPicPr>
              <a:picLocks noChangeAspect="1"/>
            </p:cNvPicPr>
            <p:nvPr/>
          </p:nvPicPr>
          <p:blipFill>
            <a:blip r:embed="rId2" cstate="email">
              <a:extLst>
                <a:ext uri="{BEBA8EAE-BF5A-486C-A8C5-ECC9F3942E4B}">
                  <a14:imgProps xmlns:a14="http://schemas.microsoft.com/office/drawing/2010/main">
                    <a14:imgLayer r:embed="rId3">
                      <a14:imgEffect>
                        <a14:sharpenSoften amount="41000"/>
                      </a14:imgEffect>
                      <a14:imgEffect>
                        <a14:saturation sat="104000"/>
                      </a14:imgEffect>
                      <a14:imgEffect>
                        <a14:brightnessContrast contrast="24000"/>
                      </a14:imgEffect>
                    </a14:imgLayer>
                  </a14:imgProps>
                </a:ext>
                <a:ext uri="{28A0092B-C50C-407E-A947-70E740481C1C}">
                  <a14:useLocalDpi xmlns:a14="http://schemas.microsoft.com/office/drawing/2010/main" val="0"/>
                </a:ext>
              </a:extLst>
            </a:blip>
            <a:srcRect/>
            <a:stretch>
              <a:fillRect/>
            </a:stretch>
          </p:blipFill>
          <p:spPr bwMode="auto">
            <a:xfrm>
              <a:off x="660502" y="2008437"/>
              <a:ext cx="4318406" cy="2830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TextBox 6"/>
            <p:cNvSpPr txBox="1">
              <a:spLocks noChangeArrowheads="1"/>
            </p:cNvSpPr>
            <p:nvPr/>
          </p:nvSpPr>
          <p:spPr bwMode="auto">
            <a:xfrm>
              <a:off x="660502" y="1317441"/>
              <a:ext cx="2600553" cy="389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a:t>1970:</a:t>
              </a:r>
              <a:r>
                <a:rPr lang="en-US" sz="1800"/>
                <a:t> 30 sec per page</a:t>
              </a:r>
            </a:p>
          </p:txBody>
        </p:sp>
      </p:grpSp>
      <p:grpSp>
        <p:nvGrpSpPr>
          <p:cNvPr id="8" name="Group 7"/>
          <p:cNvGrpSpPr>
            <a:grpSpLocks/>
          </p:cNvGrpSpPr>
          <p:nvPr/>
        </p:nvGrpSpPr>
        <p:grpSpPr bwMode="auto">
          <a:xfrm>
            <a:off x="4864102" y="1203008"/>
            <a:ext cx="3182619" cy="3537133"/>
            <a:chOff x="5351198" y="1363021"/>
            <a:chExt cx="4164150" cy="3505700"/>
          </a:xfrm>
        </p:grpSpPr>
        <p:sp>
          <p:nvSpPr>
            <p:cNvPr id="11269" name="TextBox 8"/>
            <p:cNvSpPr txBox="1">
              <a:spLocks noChangeArrowheads="1"/>
            </p:cNvSpPr>
            <p:nvPr/>
          </p:nvSpPr>
          <p:spPr bwMode="auto">
            <a:xfrm>
              <a:off x="5351198" y="1363021"/>
              <a:ext cx="3261621" cy="36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i="1" dirty="0"/>
                <a:t>2013:</a:t>
              </a:r>
              <a:r>
                <a:rPr lang="en-US" sz="1800" dirty="0"/>
                <a:t> 30 sec per page</a:t>
              </a:r>
            </a:p>
          </p:txBody>
        </p:sp>
        <p:pic>
          <p:nvPicPr>
            <p:cNvPr id="11270" name="Picture 9" descr="ModernPrinter.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351198" y="2016033"/>
              <a:ext cx="4164150" cy="285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AutoShape 7"/>
          <p:cNvSpPr>
            <a:spLocks noChangeArrowheads="1"/>
          </p:cNvSpPr>
          <p:nvPr/>
        </p:nvSpPr>
        <p:spPr bwMode="auto">
          <a:xfrm>
            <a:off x="657860" y="5165247"/>
            <a:ext cx="7828280" cy="1338239"/>
          </a:xfrm>
          <a:prstGeom prst="roundRect">
            <a:avLst>
              <a:gd name="adj" fmla="val 16667"/>
            </a:avLst>
          </a:prstGeom>
          <a:gradFill rotWithShape="1">
            <a:gsLst>
              <a:gs pos="0">
                <a:srgbClr val="005998"/>
              </a:gs>
              <a:gs pos="100000">
                <a:srgbClr val="003A5D"/>
              </a:gs>
            </a:gsLst>
            <a:lin ang="2700000" scaled="1"/>
          </a:gradFill>
          <a:ln w="19050" algn="ctr">
            <a:solidFill>
              <a:srgbClr val="292929">
                <a:alpha val="70000"/>
              </a:srgbClr>
            </a:solidFill>
            <a:round/>
            <a:headEnd/>
            <a:tailEnd/>
          </a:ln>
          <a:effectLst/>
        </p:spPr>
        <p:txBody>
          <a:bodyPr wrap="square" lIns="91431" tIns="36576" rIns="91431" bIns="64008" anchor="ctr">
            <a:spAutoFit/>
          </a:bodyPr>
          <a:lstStyle/>
          <a:p>
            <a:pPr algn="ctr">
              <a:defRPr/>
            </a:pPr>
            <a:r>
              <a:rPr lang="en-US" sz="2400" dirty="0" smtClean="0">
                <a:solidFill>
                  <a:srgbClr val="FFFFFF"/>
                </a:solidFill>
                <a:latin typeface="+mn-lt"/>
                <a:ea typeface="+mn-ea"/>
                <a:cs typeface="Arial" charset="0"/>
              </a:rPr>
              <a:t>Faster technology is for </a:t>
            </a:r>
            <a:r>
              <a:rPr lang="en-US" sz="2400" i="1" dirty="0">
                <a:solidFill>
                  <a:srgbClr val="FFFFFF"/>
                </a:solidFill>
                <a:latin typeface="+mn-lt"/>
                <a:ea typeface="+mn-ea"/>
                <a:cs typeface="Arial" charset="0"/>
              </a:rPr>
              <a:t>better</a:t>
            </a:r>
            <a:r>
              <a:rPr lang="en-US" sz="2400" dirty="0">
                <a:solidFill>
                  <a:srgbClr val="FFFFFF"/>
                </a:solidFill>
                <a:latin typeface="+mn-lt"/>
                <a:ea typeface="+mn-ea"/>
                <a:cs typeface="Arial" charset="0"/>
              </a:rPr>
              <a:t> prints,</a:t>
            </a:r>
            <a:br>
              <a:rPr lang="en-US" sz="2400" dirty="0">
                <a:solidFill>
                  <a:srgbClr val="FFFFFF"/>
                </a:solidFill>
                <a:latin typeface="+mn-lt"/>
                <a:ea typeface="+mn-ea"/>
                <a:cs typeface="Arial" charset="0"/>
              </a:rPr>
            </a:br>
            <a:r>
              <a:rPr lang="en-US" sz="2400" dirty="0">
                <a:solidFill>
                  <a:srgbClr val="FFFFFF"/>
                </a:solidFill>
                <a:latin typeface="+mn-lt"/>
                <a:ea typeface="+mn-ea"/>
                <a:cs typeface="Arial" charset="0"/>
              </a:rPr>
              <a:t>not </a:t>
            </a:r>
            <a:r>
              <a:rPr lang="en-US" sz="2400" dirty="0" smtClean="0">
                <a:solidFill>
                  <a:srgbClr val="FFFFFF"/>
                </a:solidFill>
                <a:latin typeface="+mn-lt"/>
                <a:ea typeface="+mn-ea"/>
                <a:cs typeface="Arial" charset="0"/>
              </a:rPr>
              <a:t>thousands </a:t>
            </a:r>
            <a:r>
              <a:rPr lang="en-US" sz="2400" dirty="0">
                <a:solidFill>
                  <a:srgbClr val="FFFFFF"/>
                </a:solidFill>
                <a:latin typeface="+mn-lt"/>
                <a:ea typeface="+mn-ea"/>
                <a:cs typeface="Arial" charset="0"/>
              </a:rPr>
              <a:t>of </a:t>
            </a:r>
            <a:r>
              <a:rPr lang="en-US" sz="2400" dirty="0" smtClean="0">
                <a:solidFill>
                  <a:srgbClr val="FFFFFF"/>
                </a:solidFill>
                <a:latin typeface="+mn-lt"/>
                <a:ea typeface="+mn-ea"/>
                <a:cs typeface="Arial" charset="0"/>
              </a:rPr>
              <a:t>low-quality prints </a:t>
            </a:r>
            <a:r>
              <a:rPr lang="en-US" sz="2400" dirty="0">
                <a:solidFill>
                  <a:srgbClr val="FFFFFF"/>
                </a:solidFill>
                <a:latin typeface="+mn-lt"/>
                <a:ea typeface="+mn-ea"/>
                <a:cs typeface="Arial" charset="0"/>
              </a:rPr>
              <a:t>per </a:t>
            </a:r>
            <a:r>
              <a:rPr lang="en-US" sz="2400" dirty="0" smtClean="0">
                <a:solidFill>
                  <a:srgbClr val="FFFFFF"/>
                </a:solidFill>
                <a:latin typeface="+mn-lt"/>
                <a:ea typeface="+mn-ea"/>
                <a:cs typeface="Arial" charset="0"/>
              </a:rPr>
              <a:t>second.</a:t>
            </a:r>
          </a:p>
          <a:p>
            <a:pPr algn="ctr">
              <a:defRPr/>
            </a:pPr>
            <a:r>
              <a:rPr lang="en-US" sz="2400" dirty="0" smtClean="0">
                <a:solidFill>
                  <a:srgbClr val="FFFFFF"/>
                </a:solidFill>
                <a:latin typeface="+mn-lt"/>
                <a:ea typeface="+mn-ea"/>
                <a:cs typeface="Arial" charset="0"/>
              </a:rPr>
              <a:t>Why </a:t>
            </a:r>
            <a:r>
              <a:rPr lang="en-US" sz="2400" dirty="0">
                <a:solidFill>
                  <a:srgbClr val="FFFFFF"/>
                </a:solidFill>
                <a:latin typeface="+mn-lt"/>
                <a:ea typeface="+mn-ea"/>
                <a:cs typeface="Arial" charset="0"/>
              </a:rPr>
              <a:t>not do the same thing with computer arithmetic?</a:t>
            </a:r>
          </a:p>
        </p:txBody>
      </p:sp>
    </p:spTree>
    <p:extLst>
      <p:ext uri="{BB962C8B-B14F-4D97-AF65-F5344CB8AC3E}">
        <p14:creationId xmlns:p14="http://schemas.microsoft.com/office/powerpoint/2010/main" val="176982329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Clarity.thmx</Template>
  <TotalTime>0</TotalTime>
  <Words>2556</Words>
  <Application>Microsoft Office PowerPoint</Application>
  <PresentationFormat>Bildschirmpräsentation (4:3)</PresentationFormat>
  <Paragraphs>382</Paragraphs>
  <Slides>51</Slides>
  <Notes>5</Notes>
  <HiddenSlides>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51</vt:i4>
      </vt:variant>
    </vt:vector>
  </HeadingPairs>
  <TitlesOfParts>
    <vt:vector size="53" baseType="lpstr">
      <vt:lpstr>Clarity</vt:lpstr>
      <vt:lpstr>Equation</vt:lpstr>
      <vt:lpstr>An Energy-Efficient and Massively Parallel Approach to Valid Numerics</vt:lpstr>
      <vt:lpstr>Big problems facing computing</vt:lpstr>
      <vt:lpstr>The ones vendors care most about</vt:lpstr>
      <vt:lpstr>More parallel hardware than we can use</vt:lpstr>
      <vt:lpstr>Too much power and heat needed</vt:lpstr>
      <vt:lpstr>Not enough bandwidth (“Memory wall”)</vt:lpstr>
      <vt:lpstr>Happy 100th Birthday, Floating Point</vt:lpstr>
      <vt:lpstr>Floats designed for visible scratch work</vt:lpstr>
      <vt:lpstr>Analogy: Printing in 1970 vs. 2014</vt:lpstr>
      <vt:lpstr>This is just… sad.</vt:lpstr>
      <vt:lpstr>Floats prevent use of parallelism</vt:lpstr>
      <vt:lpstr>A New Number Format: The Unum</vt:lpstr>
      <vt:lpstr>Three ways to express a big number</vt:lpstr>
      <vt:lpstr>Why unums use fewer bits than floats</vt:lpstr>
      <vt:lpstr>Open ranges, as well as exact points</vt:lpstr>
      <vt:lpstr>Ubounds are the hull of 1 or 2 unums</vt:lpstr>
      <vt:lpstr>The three layers of computing</vt:lpstr>
      <vt:lpstr>The Warlpiri unums</vt:lpstr>
      <vt:lpstr>Fixed-size unums: faster than floats</vt:lpstr>
      <vt:lpstr>Floating Point II: The Wrath of Kahan</vt:lpstr>
      <vt:lpstr>A Typical Kahan Challenge</vt:lpstr>
      <vt:lpstr>Kahan’s “Smooth Surprise”</vt:lpstr>
      <vt:lpstr>Kahan on the computation of powers</vt:lpstr>
      <vt:lpstr>Two can play this game, Professor K.</vt:lpstr>
      <vt:lpstr>Rump’s Royal Pain</vt:lpstr>
      <vt:lpstr>Some fundamental principles</vt:lpstr>
      <vt:lpstr>Polynomials: bane of classic intervals</vt:lpstr>
      <vt:lpstr>Polynomial evaluation solved at last</vt:lpstr>
      <vt:lpstr>Uboxes and solution sets</vt:lpstr>
      <vt:lpstr>Calculus considered harmful</vt:lpstr>
      <vt:lpstr>Deeply Unsatisfying Error Bounds</vt:lpstr>
      <vt:lpstr>Two “ubox methods”, both mindless</vt:lpstr>
      <vt:lpstr>Quarter-circle example</vt:lpstr>
      <vt:lpstr>Set is connected; need a seed</vt:lpstr>
      <vt:lpstr>Exactly one neighbor passes</vt:lpstr>
      <vt:lpstr>The new trial set</vt:lpstr>
      <vt:lpstr>The complete quarter circle</vt:lpstr>
      <vt:lpstr>Compressed Final Result</vt:lpstr>
      <vt:lpstr>Fifth-degree polynomial roots</vt:lpstr>
      <vt:lpstr>The power of open-closed endpoints</vt:lpstr>
      <vt:lpstr>Classical Numerical Analysis</vt:lpstr>
      <vt:lpstr>A New Type of Parallelism</vt:lpstr>
      <vt:lpstr>Pendulums Done Right</vt:lpstr>
      <vt:lpstr>Physical Truth vs. Force-Fit Solution</vt:lpstr>
      <vt:lpstr>Uboxes for linear solvers</vt:lpstr>
      <vt:lpstr>Float, Interval, and Ubox Solutions</vt:lpstr>
      <vt:lpstr>Other Apps with Ubox Solutions</vt:lpstr>
      <vt:lpstr>Breakthroughs enabled by unums</vt:lpstr>
      <vt:lpstr>Revisiting the Big Challenges-1</vt:lpstr>
      <vt:lpstr>Revisiting the Big Challenges-2</vt:lpstr>
      <vt:lpstr>The End of Error</vt:lpstr>
    </vt:vector>
  </TitlesOfParts>
  <Company>Massively Parallel Technologies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Number Format</dc:title>
  <dc:creator>John Gustafson</dc:creator>
  <cp:lastModifiedBy>uniwue</cp:lastModifiedBy>
  <cp:revision>263</cp:revision>
  <dcterms:created xsi:type="dcterms:W3CDTF">2013-12-05T16:09:57Z</dcterms:created>
  <dcterms:modified xsi:type="dcterms:W3CDTF">2014-09-24T06:48:10Z</dcterms:modified>
</cp:coreProperties>
</file>